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82" r:id="rId7"/>
    <p:sldId id="258" r:id="rId8"/>
    <p:sldId id="259" r:id="rId9"/>
    <p:sldId id="260" r:id="rId10"/>
    <p:sldId id="283" r:id="rId11"/>
    <p:sldId id="284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6" r:id="rId29"/>
    <p:sldId id="279" r:id="rId30"/>
    <p:sldId id="287" r:id="rId31"/>
    <p:sldId id="285" r:id="rId32"/>
    <p:sldId id="280" r:id="rId33"/>
    <p:sldId id="281" r:id="rId34"/>
  </p:sldIdLst>
  <p:sldSz cx="12190413" cy="6859588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54" y="-2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 type="body"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body"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body"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 type="body"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 type="body"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stomShape 1" hidden="1"/>
          <p:cNvSpPr/>
          <p:nvPr/>
        </p:nvSpPr>
        <p:spPr>
          <a:xfrm>
            <a:off x="304920" y="228600"/>
            <a:ext cx="1159200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7" name="Group 2"/>
          <p:cNvGrpSpPr/>
          <p:nvPr/>
        </p:nvGrpSpPr>
        <p:grpSpPr>
          <a:xfrm>
            <a:off x="282240" y="1679760"/>
            <a:ext cx="11628720" cy="1329120"/>
            <a:chOff x="282240" y="1679760"/>
            <a:chExt cx="11628720" cy="1329120"/>
          </a:xfrm>
        </p:grpSpPr>
        <p:sp>
          <p:nvSpPr>
            <p:cNvPr id="2" name="CustomShape 3"/>
            <p:cNvSpPr/>
            <p:nvPr/>
          </p:nvSpPr>
          <p:spPr>
            <a:xfrm>
              <a:off x="8062200" y="1824840"/>
              <a:ext cx="3833640" cy="71316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3492000" y="1696680"/>
              <a:ext cx="7390800" cy="84924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3771000" y="1708920"/>
              <a:ext cx="7288560" cy="77328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478280" y="1695600"/>
              <a:ext cx="4408920" cy="65052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82240" y="1679760"/>
              <a:ext cx="11628720" cy="132912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" name="CustomShape 8"/>
          <p:cNvSpPr/>
          <p:nvPr/>
        </p:nvSpPr>
        <p:spPr>
          <a:xfrm>
            <a:off x="304920" y="228600"/>
            <a:ext cx="11592000" cy="603540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9"/>
          <p:cNvGrpSpPr/>
          <p:nvPr/>
        </p:nvGrpSpPr>
        <p:grpSpPr>
          <a:xfrm>
            <a:off x="282240" y="5355360"/>
            <a:ext cx="11628720" cy="1330920"/>
            <a:chOff x="282240" y="5355360"/>
            <a:chExt cx="11628720" cy="1330920"/>
          </a:xfrm>
        </p:grpSpPr>
        <p:sp>
          <p:nvSpPr>
            <p:cNvPr id="9" name="CustomShape 10"/>
            <p:cNvSpPr/>
            <p:nvPr/>
          </p:nvSpPr>
          <p:spPr>
            <a:xfrm>
              <a:off x="8072280" y="5500440"/>
              <a:ext cx="3838680" cy="71388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3495960" y="5371920"/>
              <a:ext cx="7400160" cy="85032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3775680" y="5384160"/>
              <a:ext cx="7297920" cy="77436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7487640" y="5370840"/>
              <a:ext cx="4414680" cy="6516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14"/>
            <p:cNvSpPr/>
            <p:nvPr/>
          </p:nvSpPr>
          <p:spPr>
            <a:xfrm>
              <a:off x="282240" y="5355360"/>
              <a:ext cx="11628720" cy="133092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0280" cy="1145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5" name="PlaceHolder 16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280" cy="397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 hidden="1"/>
          <p:cNvSpPr/>
          <p:nvPr/>
        </p:nvSpPr>
        <p:spPr>
          <a:xfrm>
            <a:off x="304920" y="228600"/>
            <a:ext cx="1159200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3" name="Group 2"/>
          <p:cNvGrpSpPr/>
          <p:nvPr/>
        </p:nvGrpSpPr>
        <p:grpSpPr>
          <a:xfrm>
            <a:off x="282240" y="1679760"/>
            <a:ext cx="11628720" cy="1329120"/>
            <a:chOff x="282240" y="1679760"/>
            <a:chExt cx="11628720" cy="1329120"/>
          </a:xfrm>
        </p:grpSpPr>
        <p:sp>
          <p:nvSpPr>
            <p:cNvPr id="54" name="CustomShape 3"/>
            <p:cNvSpPr/>
            <p:nvPr/>
          </p:nvSpPr>
          <p:spPr>
            <a:xfrm>
              <a:off x="8062200" y="1824840"/>
              <a:ext cx="3833640" cy="71316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4"/>
            <p:cNvSpPr/>
            <p:nvPr/>
          </p:nvSpPr>
          <p:spPr>
            <a:xfrm>
              <a:off x="3492000" y="1696680"/>
              <a:ext cx="7390800" cy="84924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5"/>
            <p:cNvSpPr/>
            <p:nvPr/>
          </p:nvSpPr>
          <p:spPr>
            <a:xfrm>
              <a:off x="3771000" y="1708920"/>
              <a:ext cx="7288560" cy="77328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6"/>
            <p:cNvSpPr/>
            <p:nvPr/>
          </p:nvSpPr>
          <p:spPr>
            <a:xfrm>
              <a:off x="7478280" y="1695600"/>
              <a:ext cx="4408920" cy="65052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7"/>
            <p:cNvSpPr/>
            <p:nvPr/>
          </p:nvSpPr>
          <p:spPr>
            <a:xfrm>
              <a:off x="282240" y="1679760"/>
              <a:ext cx="11628720" cy="132912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9" name="CustomShape 8"/>
          <p:cNvSpPr/>
          <p:nvPr/>
        </p:nvSpPr>
        <p:spPr>
          <a:xfrm>
            <a:off x="304920" y="228600"/>
            <a:ext cx="11592000" cy="1425600"/>
          </a:xfrm>
          <a:prstGeom prst="roundRect">
            <a:avLst>
              <a:gd name="adj" fmla="val 7136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0" name="Group 9"/>
          <p:cNvGrpSpPr/>
          <p:nvPr/>
        </p:nvGrpSpPr>
        <p:grpSpPr>
          <a:xfrm>
            <a:off x="282240" y="714240"/>
            <a:ext cx="11628720" cy="1329120"/>
            <a:chOff x="282240" y="714240"/>
            <a:chExt cx="11628720" cy="1329120"/>
          </a:xfrm>
        </p:grpSpPr>
        <p:sp>
          <p:nvSpPr>
            <p:cNvPr id="61" name="CustomShape 10"/>
            <p:cNvSpPr/>
            <p:nvPr/>
          </p:nvSpPr>
          <p:spPr>
            <a:xfrm>
              <a:off x="8062200" y="859320"/>
              <a:ext cx="3833640" cy="71316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11"/>
            <p:cNvSpPr/>
            <p:nvPr/>
          </p:nvSpPr>
          <p:spPr>
            <a:xfrm>
              <a:off x="3492000" y="731160"/>
              <a:ext cx="7390800" cy="84924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12"/>
            <p:cNvSpPr/>
            <p:nvPr/>
          </p:nvSpPr>
          <p:spPr>
            <a:xfrm>
              <a:off x="3771000" y="743400"/>
              <a:ext cx="7288560" cy="77328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13"/>
            <p:cNvSpPr/>
            <p:nvPr/>
          </p:nvSpPr>
          <p:spPr>
            <a:xfrm>
              <a:off x="7478280" y="730080"/>
              <a:ext cx="4408920" cy="65052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14"/>
            <p:cNvSpPr/>
            <p:nvPr/>
          </p:nvSpPr>
          <p:spPr>
            <a:xfrm>
              <a:off x="282240" y="714240"/>
              <a:ext cx="11628720" cy="132912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6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67" name="PlaceHolder 16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 hidden="1"/>
          <p:cNvSpPr/>
          <p:nvPr/>
        </p:nvSpPr>
        <p:spPr>
          <a:xfrm>
            <a:off x="304920" y="228600"/>
            <a:ext cx="1159200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5" name="Group 2"/>
          <p:cNvGrpSpPr/>
          <p:nvPr/>
        </p:nvGrpSpPr>
        <p:grpSpPr>
          <a:xfrm>
            <a:off x="282240" y="1679760"/>
            <a:ext cx="11628720" cy="1329120"/>
            <a:chOff x="282240" y="1679760"/>
            <a:chExt cx="11628720" cy="1329120"/>
          </a:xfrm>
        </p:grpSpPr>
        <p:sp>
          <p:nvSpPr>
            <p:cNvPr id="106" name="CustomShape 3"/>
            <p:cNvSpPr/>
            <p:nvPr/>
          </p:nvSpPr>
          <p:spPr>
            <a:xfrm>
              <a:off x="8062200" y="1824840"/>
              <a:ext cx="3833640" cy="71316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4"/>
            <p:cNvSpPr/>
            <p:nvPr/>
          </p:nvSpPr>
          <p:spPr>
            <a:xfrm>
              <a:off x="3492000" y="1696680"/>
              <a:ext cx="7390800" cy="84924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5"/>
            <p:cNvSpPr/>
            <p:nvPr/>
          </p:nvSpPr>
          <p:spPr>
            <a:xfrm>
              <a:off x="3771000" y="1708920"/>
              <a:ext cx="7288560" cy="77328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" name="CustomShape 6"/>
            <p:cNvSpPr/>
            <p:nvPr/>
          </p:nvSpPr>
          <p:spPr>
            <a:xfrm>
              <a:off x="7478280" y="1695600"/>
              <a:ext cx="4408920" cy="65052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7"/>
            <p:cNvSpPr/>
            <p:nvPr/>
          </p:nvSpPr>
          <p:spPr>
            <a:xfrm>
              <a:off x="282240" y="1679760"/>
              <a:ext cx="11628720" cy="132912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1" name="CustomShape 8"/>
          <p:cNvSpPr/>
          <p:nvPr/>
        </p:nvSpPr>
        <p:spPr>
          <a:xfrm>
            <a:off x="304920" y="228600"/>
            <a:ext cx="11592000" cy="473652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9"/>
          <p:cNvSpPr/>
          <p:nvPr/>
        </p:nvSpPr>
        <p:spPr>
          <a:xfrm>
            <a:off x="8062200" y="4204440"/>
            <a:ext cx="3833640" cy="713160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10"/>
          <p:cNvSpPr/>
          <p:nvPr/>
        </p:nvSpPr>
        <p:spPr>
          <a:xfrm>
            <a:off x="3492000" y="4076280"/>
            <a:ext cx="7390800" cy="849240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11"/>
          <p:cNvSpPr/>
          <p:nvPr/>
        </p:nvSpPr>
        <p:spPr>
          <a:xfrm>
            <a:off x="3771000" y="4088520"/>
            <a:ext cx="7288560" cy="773280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12"/>
          <p:cNvSpPr/>
          <p:nvPr/>
        </p:nvSpPr>
        <p:spPr>
          <a:xfrm>
            <a:off x="7478280" y="4075200"/>
            <a:ext cx="4408920" cy="650520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13"/>
          <p:cNvSpPr/>
          <p:nvPr/>
        </p:nvSpPr>
        <p:spPr>
          <a:xfrm>
            <a:off x="282240" y="4059360"/>
            <a:ext cx="11628720" cy="1329120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PlaceHolder 1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18" name="PlaceHolder 15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04920" y="228600"/>
            <a:ext cx="1159200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56" name="Group 2"/>
          <p:cNvGrpSpPr/>
          <p:nvPr/>
        </p:nvGrpSpPr>
        <p:grpSpPr>
          <a:xfrm>
            <a:off x="282240" y="1679760"/>
            <a:ext cx="11628720" cy="1329120"/>
            <a:chOff x="282240" y="1679760"/>
            <a:chExt cx="11628720" cy="1329120"/>
          </a:xfrm>
        </p:grpSpPr>
        <p:sp>
          <p:nvSpPr>
            <p:cNvPr id="157" name="CustomShape 3"/>
            <p:cNvSpPr/>
            <p:nvPr/>
          </p:nvSpPr>
          <p:spPr>
            <a:xfrm>
              <a:off x="8062200" y="1824840"/>
              <a:ext cx="3833640" cy="71316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/>
            <p:cNvSpPr/>
            <p:nvPr/>
          </p:nvSpPr>
          <p:spPr>
            <a:xfrm>
              <a:off x="3492000" y="1696680"/>
              <a:ext cx="7390800" cy="84924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CustomShape 5"/>
            <p:cNvSpPr/>
            <p:nvPr/>
          </p:nvSpPr>
          <p:spPr>
            <a:xfrm>
              <a:off x="3771000" y="1708920"/>
              <a:ext cx="7288560" cy="77328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6"/>
            <p:cNvSpPr/>
            <p:nvPr/>
          </p:nvSpPr>
          <p:spPr>
            <a:xfrm>
              <a:off x="7478280" y="1695600"/>
              <a:ext cx="4408920" cy="65052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CustomShape 7"/>
            <p:cNvSpPr/>
            <p:nvPr/>
          </p:nvSpPr>
          <p:spPr>
            <a:xfrm>
              <a:off x="282240" y="1679760"/>
              <a:ext cx="11628720" cy="132912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2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63" name="PlaceHolder 9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04920" y="228600"/>
            <a:ext cx="1159200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01" name="Group 2"/>
          <p:cNvGrpSpPr/>
          <p:nvPr/>
        </p:nvGrpSpPr>
        <p:grpSpPr>
          <a:xfrm>
            <a:off x="282240" y="1679760"/>
            <a:ext cx="11628720" cy="1329120"/>
            <a:chOff x="282240" y="1679760"/>
            <a:chExt cx="11628720" cy="1329120"/>
          </a:xfrm>
        </p:grpSpPr>
        <p:sp>
          <p:nvSpPr>
            <p:cNvPr id="202" name="CustomShape 3"/>
            <p:cNvSpPr/>
            <p:nvPr/>
          </p:nvSpPr>
          <p:spPr>
            <a:xfrm>
              <a:off x="8062200" y="1824840"/>
              <a:ext cx="3833640" cy="71316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4"/>
            <p:cNvSpPr/>
            <p:nvPr/>
          </p:nvSpPr>
          <p:spPr>
            <a:xfrm>
              <a:off x="3492000" y="1696680"/>
              <a:ext cx="7390800" cy="849240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5"/>
            <p:cNvSpPr/>
            <p:nvPr/>
          </p:nvSpPr>
          <p:spPr>
            <a:xfrm>
              <a:off x="3771000" y="1708920"/>
              <a:ext cx="7288560" cy="773280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6"/>
            <p:cNvSpPr/>
            <p:nvPr/>
          </p:nvSpPr>
          <p:spPr>
            <a:xfrm>
              <a:off x="7478280" y="1695600"/>
              <a:ext cx="4408920" cy="65052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7"/>
            <p:cNvSpPr/>
            <p:nvPr/>
          </p:nvSpPr>
          <p:spPr>
            <a:xfrm>
              <a:off x="282240" y="1679760"/>
              <a:ext cx="11628720" cy="132912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7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208" name="PlaceHolder 9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914400" y="1600560"/>
            <a:ext cx="10360800" cy="17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L’orientation post-3ème</a:t>
            </a:r>
            <a:endParaRPr lang="fr-FR" sz="5300" b="0" strike="noStrike" spc="-1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1846800" y="3285720"/>
            <a:ext cx="8532360" cy="57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</a:pP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lang="fr-FR" sz="2800" b="0" strike="noStrike" spc="-1" dirty="0" smtClean="0">
                <a:solidFill>
                  <a:srgbClr val="FFFFFF"/>
                </a:solidFill>
                <a:latin typeface="Candara"/>
                <a:ea typeface="DejaVu Sans"/>
              </a:rPr>
              <a:t>Collège Gilles de </a:t>
            </a:r>
            <a:r>
              <a:rPr lang="fr-FR" sz="2800" b="0" strike="noStrike" spc="-1" dirty="0" err="1" smtClean="0">
                <a:solidFill>
                  <a:srgbClr val="FFFFFF"/>
                </a:solidFill>
                <a:latin typeface="Candara"/>
                <a:ea typeface="DejaVu Sans"/>
              </a:rPr>
              <a:t>Gouberville</a:t>
            </a:r>
            <a:endParaRPr lang="fr-FR" sz="2800" b="0" strike="noStrike" spc="-1" dirty="0">
              <a:latin typeface="Arial"/>
            </a:endParaRPr>
          </a:p>
        </p:txBody>
      </p:sp>
      <p:pic>
        <p:nvPicPr>
          <p:cNvPr id="293" name="Picture 3"/>
          <p:cNvPicPr/>
          <p:nvPr/>
        </p:nvPicPr>
        <p:blipFill>
          <a:blip r:embed="rId2" cstate="print"/>
          <a:stretch/>
        </p:blipFill>
        <p:spPr>
          <a:xfrm>
            <a:off x="6808320" y="261360"/>
            <a:ext cx="5046480" cy="2083680"/>
          </a:xfrm>
          <a:prstGeom prst="rect">
            <a:avLst/>
          </a:prstGeom>
          <a:ln>
            <a:noFill/>
          </a:ln>
          <a:effectLst>
            <a:outerShdw dist="35638" dir="2700000" algn="ctr" rotWithShape="0">
              <a:schemeClr val="bg2"/>
            </a:outerShdw>
            <a:softEdge rad="635000"/>
          </a:effectLst>
        </p:spPr>
      </p:pic>
      <p:sp>
        <p:nvSpPr>
          <p:cNvPr id="294" name="CustomShape 3"/>
          <p:cNvSpPr/>
          <p:nvPr/>
        </p:nvSpPr>
        <p:spPr>
          <a:xfrm>
            <a:off x="218520" y="5223600"/>
            <a:ext cx="6091920" cy="1445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spc="-1" dirty="0" smtClean="0">
                <a:solidFill>
                  <a:srgbClr val="808080"/>
                </a:solidFill>
                <a:latin typeface="Candara"/>
                <a:ea typeface="DejaVu Sans"/>
              </a:rPr>
              <a:t>Emmanuelle LE ROUX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808080"/>
                </a:solidFill>
                <a:latin typeface="Candara"/>
                <a:ea typeface="DejaVu Sans"/>
              </a:rPr>
              <a:t>Psychologue de l’Education Nationale, spécialité Education, Développement et Conseil en Orientation Scolaire et Professionnelle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5762880" y="4830120"/>
            <a:ext cx="6091920" cy="17836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2200" b="0" strike="noStrike" spc="-1" dirty="0" smtClean="0">
                <a:solidFill>
                  <a:srgbClr val="808080"/>
                </a:solidFill>
                <a:latin typeface="Candara"/>
                <a:ea typeface="DejaVu Sans"/>
              </a:rPr>
              <a:t> </a:t>
            </a:r>
            <a:r>
              <a:rPr lang="fr-FR" sz="2200" spc="-1" dirty="0" smtClean="0">
                <a:solidFill>
                  <a:srgbClr val="808080"/>
                </a:solidFill>
                <a:latin typeface="Candara"/>
                <a:ea typeface="DejaVu Sans"/>
              </a:rPr>
              <a:t>Prendre r</a:t>
            </a:r>
            <a:r>
              <a:rPr lang="fr-FR" sz="2200" b="0" strike="noStrike" spc="-1" dirty="0" smtClean="0">
                <a:solidFill>
                  <a:srgbClr val="808080"/>
                </a:solidFill>
                <a:latin typeface="Candara"/>
                <a:ea typeface="DejaVu Sans"/>
              </a:rPr>
              <a:t>endez-vous à la Vie Scolaire </a:t>
            </a:r>
            <a:endParaRPr lang="fr-FR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2200" b="0" strike="noStrike" spc="-1" dirty="0" smtClean="0">
                <a:solidFill>
                  <a:srgbClr val="808080"/>
                </a:solidFill>
                <a:latin typeface="Candara"/>
                <a:ea typeface="DejaVu Sans"/>
              </a:rPr>
              <a:t> </a:t>
            </a:r>
            <a:endParaRPr lang="fr-FR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808080"/>
                </a:solidFill>
                <a:latin typeface="Candara"/>
                <a:ea typeface="DejaVu Sans"/>
              </a:rPr>
              <a:t>Permanence au CIO de </a:t>
            </a:r>
            <a:r>
              <a:rPr lang="fr-FR" sz="2200" b="0" strike="noStrike" spc="-1" dirty="0" smtClean="0">
                <a:solidFill>
                  <a:srgbClr val="808080"/>
                </a:solidFill>
                <a:latin typeface="Candara"/>
                <a:ea typeface="DejaVu Sans"/>
              </a:rPr>
              <a:t>Cherbourg </a:t>
            </a:r>
          </a:p>
          <a:p>
            <a:pPr algn="r">
              <a:lnSpc>
                <a:spcPct val="100000"/>
              </a:lnSpc>
            </a:pPr>
            <a:r>
              <a:rPr lang="fr-FR" sz="2200" b="0" strike="noStrike" spc="-1" dirty="0" smtClean="0">
                <a:solidFill>
                  <a:srgbClr val="808080"/>
                </a:solidFill>
                <a:latin typeface="Candara"/>
                <a:ea typeface="DejaVu Sans"/>
              </a:rPr>
              <a:t>02 33 53 </a:t>
            </a:r>
            <a:r>
              <a:rPr lang="fr-FR" sz="2200" b="0" strike="noStrike" spc="-1" dirty="0" err="1" smtClean="0">
                <a:solidFill>
                  <a:srgbClr val="808080"/>
                </a:solidFill>
                <a:latin typeface="Candara"/>
                <a:ea typeface="DejaVu Sans"/>
              </a:rPr>
              <a:t>53</a:t>
            </a:r>
            <a:r>
              <a:rPr lang="fr-FR" sz="2200" b="0" strike="noStrike" spc="-1" dirty="0" smtClean="0">
                <a:solidFill>
                  <a:srgbClr val="808080"/>
                </a:solidFill>
                <a:latin typeface="Candara"/>
                <a:ea typeface="DejaVu Sans"/>
              </a:rPr>
              <a:t> 21</a:t>
            </a:r>
            <a:endParaRPr lang="fr-FR" sz="2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fr-FR" sz="2200" b="0" strike="noStrike" spc="-1" dirty="0" smtClean="0">
                <a:solidFill>
                  <a:srgbClr val="808080"/>
                </a:solidFill>
                <a:latin typeface="Candara"/>
                <a:ea typeface="DejaVu Sans"/>
              </a:rPr>
              <a:t> </a:t>
            </a:r>
            <a:endParaRPr lang="fr-FR" sz="2200" b="0" strike="noStrike" spc="-1" dirty="0">
              <a:latin typeface="Arial"/>
            </a:endParaRPr>
          </a:p>
        </p:txBody>
      </p:sp>
      <p:pic>
        <p:nvPicPr>
          <p:cNvPr id="296" name="Image 6"/>
          <p:cNvPicPr/>
          <p:nvPr/>
        </p:nvPicPr>
        <p:blipFill>
          <a:blip r:embed="rId3" cstate="print"/>
          <a:stretch/>
        </p:blipFill>
        <p:spPr>
          <a:xfrm>
            <a:off x="244800" y="181800"/>
            <a:ext cx="2273040" cy="227304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" name="Table 1"/>
          <p:cNvGraphicFramePr/>
          <p:nvPr/>
        </p:nvGraphicFramePr>
        <p:xfrm>
          <a:off x="334800" y="1701720"/>
          <a:ext cx="11854800" cy="5064252"/>
        </p:xfrm>
        <a:graphic>
          <a:graphicData uri="http://schemas.openxmlformats.org/drawingml/2006/table">
            <a:tbl>
              <a:tblPr/>
              <a:tblGrid>
                <a:gridCol w="592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35160" indent="-334080">
                        <a:lnSpc>
                          <a:spcPct val="100000"/>
                        </a:lnSpc>
                        <a:spcBef>
                          <a:spcPts val="799"/>
                        </a:spcBef>
                        <a:buClr>
                          <a:srgbClr val="31B6FD"/>
                        </a:buClr>
                        <a:buFont typeface="Symbol"/>
                        <a:buChar char=""/>
                      </a:pPr>
                      <a:r>
                        <a:rPr lang="fr-FR" sz="2500" b="0" strike="noStrike" spc="-1">
                          <a:solidFill>
                            <a:srgbClr val="073E87"/>
                          </a:solidFill>
                          <a:latin typeface="Candara"/>
                        </a:rPr>
                        <a:t>Être âgé de 16 ans (ou 15 ans avec 3</a:t>
                      </a:r>
                      <a:r>
                        <a:rPr lang="fr-FR" sz="2500" b="0" strike="noStrike" spc="-1" baseline="30000">
                          <a:solidFill>
                            <a:srgbClr val="073E87"/>
                          </a:solidFill>
                          <a:latin typeface="Candara"/>
                        </a:rPr>
                        <a:t>ème</a:t>
                      </a:r>
                      <a:r>
                        <a:rPr lang="fr-FR" sz="2500" b="0" strike="noStrike" spc="-1">
                          <a:solidFill>
                            <a:srgbClr val="073E87"/>
                          </a:solidFill>
                          <a:latin typeface="Candara"/>
                        </a:rPr>
                        <a:t> validée)</a:t>
                      </a:r>
                      <a:endParaRPr lang="fr-FR" sz="25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9"/>
                        </a:spcBef>
                      </a:pPr>
                      <a:endParaRPr lang="fr-FR" sz="2500" b="0" strike="noStrike" spc="-1">
                        <a:latin typeface="Arial"/>
                      </a:endParaRPr>
                    </a:p>
                    <a:p>
                      <a:pPr marL="335160" indent="-334080">
                        <a:lnSpc>
                          <a:spcPct val="100000"/>
                        </a:lnSpc>
                        <a:spcBef>
                          <a:spcPts val="799"/>
                        </a:spcBef>
                        <a:buClr>
                          <a:srgbClr val="31B6FD"/>
                        </a:buClr>
                        <a:buFont typeface="Symbol"/>
                        <a:buChar char=""/>
                      </a:pPr>
                      <a:r>
                        <a:rPr lang="fr-FR" sz="2500" b="0" strike="noStrike" spc="-1">
                          <a:solidFill>
                            <a:srgbClr val="073E87"/>
                          </a:solidFill>
                          <a:latin typeface="Candara"/>
                        </a:rPr>
                        <a:t>Si pas de patron, pas de formation</a:t>
                      </a:r>
                      <a:endParaRPr lang="fr-FR" sz="25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9"/>
                        </a:spcBef>
                      </a:pPr>
                      <a:endParaRPr lang="fr-FR" sz="2500" b="0" strike="noStrike" spc="-1">
                        <a:latin typeface="Arial"/>
                      </a:endParaRPr>
                    </a:p>
                    <a:p>
                      <a:pPr marL="335160" indent="-334080">
                        <a:lnSpc>
                          <a:spcPct val="100000"/>
                        </a:lnSpc>
                        <a:spcBef>
                          <a:spcPts val="799"/>
                        </a:spcBef>
                        <a:buClr>
                          <a:srgbClr val="31B6FD"/>
                        </a:buClr>
                        <a:buFont typeface="Symbol"/>
                        <a:buChar char=""/>
                      </a:pPr>
                      <a:r>
                        <a:rPr lang="fr-FR" sz="2500" b="0" strike="noStrike" spc="-1">
                          <a:solidFill>
                            <a:srgbClr val="073E87"/>
                          </a:solidFill>
                          <a:latin typeface="Candara"/>
                        </a:rPr>
                        <a:t>Signature d’un contrat de travail</a:t>
                      </a:r>
                      <a:endParaRPr lang="fr-FR" sz="2500" b="0" strike="noStrike" spc="-1">
                        <a:latin typeface="Arial"/>
                      </a:endParaRPr>
                    </a:p>
                    <a:p>
                      <a:pPr marL="335160" indent="-334080">
                        <a:lnSpc>
                          <a:spcPct val="100000"/>
                        </a:lnSpc>
                        <a:spcBef>
                          <a:spcPts val="799"/>
                        </a:spcBef>
                      </a:pPr>
                      <a:endParaRPr lang="fr-FR" sz="2500" b="0" strike="noStrike" spc="-1">
                        <a:latin typeface="Arial"/>
                      </a:endParaRPr>
                    </a:p>
                    <a:p>
                      <a:pPr marL="335160" indent="-334080">
                        <a:lnSpc>
                          <a:spcPct val="100000"/>
                        </a:lnSpc>
                        <a:spcBef>
                          <a:spcPts val="799"/>
                        </a:spcBef>
                        <a:buClr>
                          <a:srgbClr val="31B6FD"/>
                        </a:buClr>
                        <a:buFont typeface="Symbol"/>
                        <a:buChar char=""/>
                      </a:pPr>
                      <a:r>
                        <a:rPr lang="fr-FR" sz="2500" b="0" strike="noStrike" spc="-1">
                          <a:solidFill>
                            <a:srgbClr val="073E87"/>
                          </a:solidFill>
                          <a:latin typeface="Candara"/>
                        </a:rPr>
                        <a:t>Rémunération en fonction de l’âge (25 à 78% du Smic)</a:t>
                      </a:r>
                      <a:endParaRPr lang="fr-FR" sz="25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9"/>
                        </a:spcBef>
                      </a:pPr>
                      <a:endParaRPr lang="fr-FR" sz="25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35160" indent="-334080">
                        <a:lnSpc>
                          <a:spcPct val="100000"/>
                        </a:lnSpc>
                        <a:spcBef>
                          <a:spcPts val="799"/>
                        </a:spcBef>
                        <a:buClr>
                          <a:srgbClr val="31B6FD"/>
                        </a:buClr>
                        <a:buFont typeface="Symbol"/>
                        <a:buChar char=""/>
                      </a:pPr>
                      <a:r>
                        <a:rPr lang="fr-FR" sz="2500" b="0" strike="noStrike" spc="-1">
                          <a:solidFill>
                            <a:srgbClr val="073E87"/>
                          </a:solidFill>
                          <a:latin typeface="Candara"/>
                        </a:rPr>
                        <a:t>35 heures de travail par semaine, au même titre qu’un employé de l’entreprise</a:t>
                      </a:r>
                      <a:endParaRPr lang="fr-FR" sz="2500" b="0" strike="noStrike" spc="-1">
                        <a:latin typeface="Arial"/>
                      </a:endParaRPr>
                    </a:p>
                    <a:p>
                      <a:pPr marL="335160" indent="-334080">
                        <a:lnSpc>
                          <a:spcPct val="100000"/>
                        </a:lnSpc>
                        <a:spcBef>
                          <a:spcPts val="799"/>
                        </a:spcBef>
                        <a:buClr>
                          <a:srgbClr val="31B6FD"/>
                        </a:buClr>
                        <a:buFont typeface="Symbol"/>
                        <a:buChar char=""/>
                      </a:pPr>
                      <a:r>
                        <a:rPr lang="fr-FR" sz="2500" b="0" strike="noStrike" spc="-1">
                          <a:solidFill>
                            <a:srgbClr val="073E87"/>
                          </a:solidFill>
                          <a:latin typeface="Candara"/>
                        </a:rPr>
                        <a:t>5 semaines de congés par an</a:t>
                      </a:r>
                      <a:endParaRPr lang="fr-FR" sz="25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99"/>
                        </a:spcBef>
                      </a:pPr>
                      <a:endParaRPr lang="fr-FR" sz="2500" b="0" strike="noStrike" spc="-1">
                        <a:latin typeface="Arial"/>
                      </a:endParaRPr>
                    </a:p>
                    <a:p>
                      <a:pPr marL="335160" indent="-334080">
                        <a:lnSpc>
                          <a:spcPct val="100000"/>
                        </a:lnSpc>
                        <a:spcBef>
                          <a:spcPts val="799"/>
                        </a:spcBef>
                        <a:buClr>
                          <a:srgbClr val="31B6FD"/>
                        </a:buClr>
                        <a:buFont typeface="Symbol"/>
                        <a:buChar char=""/>
                      </a:pPr>
                      <a:r>
                        <a:rPr lang="fr-FR" sz="2500" b="0" strike="noStrike" spc="-1">
                          <a:solidFill>
                            <a:srgbClr val="073E87"/>
                          </a:solidFill>
                          <a:latin typeface="Candara"/>
                        </a:rPr>
                        <a:t>Rythme soutenu car élève et salarié à la fois</a:t>
                      </a:r>
                      <a:endParaRPr lang="fr-FR" sz="2500" b="0" strike="noStrike" spc="-1">
                        <a:latin typeface="Arial"/>
                      </a:endParaRPr>
                    </a:p>
                    <a:p>
                      <a:pPr marL="1046160" lvl="2" indent="-278280">
                        <a:lnSpc>
                          <a:spcPct val="100000"/>
                        </a:lnSpc>
                        <a:spcBef>
                          <a:spcPts val="700"/>
                        </a:spcBef>
                        <a:buClr>
                          <a:srgbClr val="31B6FD"/>
                        </a:buClr>
                        <a:buFont typeface="Symbol"/>
                        <a:buChar char=""/>
                      </a:pPr>
                      <a:r>
                        <a:rPr lang="fr-FR" sz="2190" b="0" strike="noStrike" spc="-1">
                          <a:solidFill>
                            <a:srgbClr val="FF0000"/>
                          </a:solidFill>
                          <a:latin typeface="Candara"/>
                        </a:rPr>
                        <a:t>Faire des vœux en lycée professionnel en parallèle, par sécurité</a:t>
                      </a:r>
                      <a:r>
                        <a:rPr lang="fr-FR" sz="2190" b="0" strike="noStrike" spc="-1">
                          <a:solidFill>
                            <a:srgbClr val="073E87"/>
                          </a:solidFill>
                          <a:latin typeface="Candara"/>
                        </a:rPr>
                        <a:t> </a:t>
                      </a:r>
                      <a:endParaRPr lang="fr-FR" sz="2190" b="0" strike="noStrike" spc="-1">
                        <a:latin typeface="Arial"/>
                      </a:endParaRPr>
                    </a:p>
                    <a:p>
                      <a:pPr marL="335160" indent="-334080">
                        <a:lnSpc>
                          <a:spcPct val="100000"/>
                        </a:lnSpc>
                        <a:spcBef>
                          <a:spcPts val="799"/>
                        </a:spcBef>
                        <a:buClr>
                          <a:srgbClr val="31B6FD"/>
                        </a:buClr>
                        <a:buFont typeface="Symbol"/>
                        <a:buChar char=""/>
                      </a:pPr>
                      <a:r>
                        <a:rPr lang="fr-FR" sz="2500" b="0" strike="noStrike" spc="-1">
                          <a:solidFill>
                            <a:srgbClr val="073E87"/>
                          </a:solidFill>
                          <a:latin typeface="Candara"/>
                        </a:rPr>
                        <a:t>Préparer un CV, une lettre de motivation, et démarcher les entreprises </a:t>
                      </a:r>
                      <a:r>
                        <a:rPr lang="fr-FR" sz="2500" b="1" strike="noStrike" spc="-1">
                          <a:solidFill>
                            <a:srgbClr val="073E87"/>
                          </a:solidFill>
                          <a:latin typeface="Candara"/>
                        </a:rPr>
                        <a:t>dès janvier !</a:t>
                      </a:r>
                      <a:endParaRPr lang="fr-FR" sz="25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60" name="CustomShape 2"/>
          <p:cNvSpPr/>
          <p:nvPr/>
        </p:nvSpPr>
        <p:spPr>
          <a:xfrm>
            <a:off x="550440" y="-98640"/>
            <a:ext cx="10970280" cy="125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L’apprentissage</a:t>
            </a:r>
            <a:endParaRPr lang="fr-FR" sz="5300" b="0" strike="noStrike" spc="-1">
              <a:latin typeface="Arial"/>
            </a:endParaRPr>
          </a:p>
        </p:txBody>
      </p:sp>
      <p:pic>
        <p:nvPicPr>
          <p:cNvPr id="361" name="Picture 2"/>
          <p:cNvPicPr/>
          <p:nvPr/>
        </p:nvPicPr>
        <p:blipFill>
          <a:blip r:embed="rId2" cstate="print"/>
          <a:stretch/>
        </p:blipFill>
        <p:spPr>
          <a:xfrm>
            <a:off x="5616000" y="3456000"/>
            <a:ext cx="791640" cy="79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ustomShape 1"/>
          <p:cNvSpPr/>
          <p:nvPr/>
        </p:nvSpPr>
        <p:spPr>
          <a:xfrm>
            <a:off x="919800" y="2464200"/>
            <a:ext cx="10360800" cy="15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Voie générale et technologique</a:t>
            </a:r>
            <a:endParaRPr lang="fr-FR" sz="5300" b="0" strike="noStrike" spc="-1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1823040" y="1437840"/>
            <a:ext cx="855468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>
                <a:solidFill>
                  <a:srgbClr val="FFFFFF"/>
                </a:solidFill>
                <a:latin typeface="Candara"/>
                <a:ea typeface="DejaVu Sans"/>
              </a:rPr>
              <a:t>S’orienter vers les études supérieures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64" name="Picture 2"/>
          <p:cNvPicPr/>
          <p:nvPr/>
        </p:nvPicPr>
        <p:blipFill>
          <a:blip r:embed="rId2" cstate="print"/>
          <a:stretch/>
        </p:blipFill>
        <p:spPr>
          <a:xfrm>
            <a:off x="478440" y="4438080"/>
            <a:ext cx="2091240" cy="2091240"/>
          </a:xfrm>
          <a:prstGeom prst="rect">
            <a:avLst/>
          </a:prstGeom>
          <a:ln>
            <a:noFill/>
          </a:ln>
        </p:spPr>
      </p:pic>
      <p:pic>
        <p:nvPicPr>
          <p:cNvPr id="365" name="Picture 4"/>
          <p:cNvPicPr/>
          <p:nvPr/>
        </p:nvPicPr>
        <p:blipFill>
          <a:blip r:embed="rId3" cstate="print"/>
          <a:stretch/>
        </p:blipFill>
        <p:spPr>
          <a:xfrm>
            <a:off x="9695520" y="5014080"/>
            <a:ext cx="2118240" cy="1587240"/>
          </a:xfrm>
          <a:prstGeom prst="rect">
            <a:avLst/>
          </a:prstGeom>
          <a:ln>
            <a:noFill/>
          </a:ln>
        </p:spPr>
      </p:pic>
      <p:sp>
        <p:nvSpPr>
          <p:cNvPr id="366" name="CustomShape 3"/>
          <p:cNvSpPr/>
          <p:nvPr/>
        </p:nvSpPr>
        <p:spPr>
          <a:xfrm>
            <a:off x="155520" y="-1614600"/>
            <a:ext cx="3932640" cy="337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4"/>
          <p:cNvSpPr/>
          <p:nvPr/>
        </p:nvSpPr>
        <p:spPr>
          <a:xfrm>
            <a:off x="155520" y="-1614600"/>
            <a:ext cx="3932640" cy="337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5"/>
          <p:cNvSpPr/>
          <p:nvPr/>
        </p:nvSpPr>
        <p:spPr>
          <a:xfrm>
            <a:off x="155520" y="-1614600"/>
            <a:ext cx="3932640" cy="337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9" name="Picture 12"/>
          <p:cNvPicPr/>
          <p:nvPr/>
        </p:nvPicPr>
        <p:blipFill>
          <a:blip r:embed="rId4" cstate="print"/>
          <a:stretch/>
        </p:blipFill>
        <p:spPr>
          <a:xfrm>
            <a:off x="4799160" y="4654080"/>
            <a:ext cx="2276640" cy="195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1162440" y="2676240"/>
            <a:ext cx="9875520" cy="384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Autofit/>
          </a:bodyPr>
          <a:lstStyle/>
          <a:p>
            <a:pPr marL="335160" indent="-334080">
              <a:lnSpc>
                <a:spcPct val="100000"/>
              </a:lnSpc>
              <a:spcBef>
                <a:spcPts val="581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900" b="0" strike="noStrike" spc="-1">
                <a:solidFill>
                  <a:srgbClr val="073E87"/>
                </a:solidFill>
                <a:latin typeface="Candara"/>
                <a:ea typeface="DejaVu Sans"/>
              </a:rPr>
              <a:t>Acquérir une culture générale commune, tester ses goûts et ses aptitudes en découvrant de nouvelles disciplines</a:t>
            </a:r>
            <a:endParaRPr lang="fr-FR" sz="2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fr-FR" sz="29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581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900" b="0" strike="noStrike" spc="-1">
                <a:solidFill>
                  <a:srgbClr val="073E87"/>
                </a:solidFill>
                <a:latin typeface="Candara"/>
                <a:ea typeface="DejaVu Sans"/>
              </a:rPr>
              <a:t>Préparer et choisir sa voie : technologique ou générale. </a:t>
            </a:r>
            <a:endParaRPr lang="fr-FR" sz="2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r>
              <a:rPr lang="fr-FR" sz="2900" b="0" strike="noStrike" spc="-1">
                <a:solidFill>
                  <a:srgbClr val="FF0000"/>
                </a:solidFill>
                <a:latin typeface="Candara"/>
                <a:ea typeface="DejaVu Sans"/>
              </a:rPr>
              <a:t>On fait le choix d’une 1</a:t>
            </a:r>
            <a:r>
              <a:rPr lang="fr-FR" sz="2900" b="0" strike="noStrike" spc="-1" baseline="30000">
                <a:solidFill>
                  <a:srgbClr val="FF0000"/>
                </a:solidFill>
                <a:latin typeface="Candara"/>
                <a:ea typeface="DejaVu Sans"/>
              </a:rPr>
              <a:t>ère</a:t>
            </a:r>
            <a:r>
              <a:rPr lang="fr-FR" sz="2900" b="0" strike="noStrike" spc="-1">
                <a:solidFill>
                  <a:srgbClr val="FF0000"/>
                </a:solidFill>
                <a:latin typeface="Candara"/>
                <a:ea typeface="DejaVu Sans"/>
              </a:rPr>
              <a:t> générale ou technologique au 3</a:t>
            </a:r>
            <a:r>
              <a:rPr lang="fr-FR" sz="2900" b="0" strike="noStrike" spc="-1" baseline="30000">
                <a:solidFill>
                  <a:srgbClr val="FF0000"/>
                </a:solidFill>
                <a:latin typeface="Candara"/>
                <a:ea typeface="DejaVu Sans"/>
              </a:rPr>
              <a:t>ème</a:t>
            </a:r>
            <a:r>
              <a:rPr lang="fr-FR" sz="2900" b="0" strike="noStrike" spc="-1">
                <a:solidFill>
                  <a:srgbClr val="FF0000"/>
                </a:solidFill>
                <a:latin typeface="Candara"/>
                <a:ea typeface="DejaVu Sans"/>
              </a:rPr>
              <a:t> trimestre de la classe de 2nde</a:t>
            </a:r>
            <a:endParaRPr lang="fr-FR" sz="2900" b="0" strike="noStrike" spc="-1"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609480" y="338400"/>
            <a:ext cx="10970280" cy="12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rmAutofit fontScale="92000"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La seconde générale et technologique</a:t>
            </a:r>
            <a:endParaRPr lang="fr-FR" sz="53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609480" y="560160"/>
            <a:ext cx="10970280" cy="80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fr-FR" sz="5300" b="0" strike="noStrike" spc="-1" dirty="0">
                <a:solidFill>
                  <a:srgbClr val="FFFFFF"/>
                </a:solidFill>
                <a:latin typeface="Candara"/>
                <a:ea typeface="DejaVu Sans"/>
              </a:rPr>
              <a:t>La seconde générale et technologique</a:t>
            </a:r>
            <a:endParaRPr lang="fr-FR" sz="5300" b="0" strike="noStrike" spc="-1" dirty="0"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609480" y="2853730"/>
            <a:ext cx="11447280" cy="32763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latin typeface="Candara"/>
                <a:ea typeface="DejaVu Sans"/>
              </a:rPr>
              <a:t>Enseignements optionnels au Lycée </a:t>
            </a:r>
            <a:r>
              <a:rPr lang="fr-FR" sz="3600" b="0" strike="noStrike" spc="-1" dirty="0" smtClean="0">
                <a:solidFill>
                  <a:srgbClr val="000000"/>
                </a:solidFill>
                <a:latin typeface="Candara"/>
                <a:ea typeface="DejaVu Sans"/>
              </a:rPr>
              <a:t>Victor Grignard</a:t>
            </a:r>
            <a:endParaRPr lang="fr-FR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36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Candara"/>
                <a:ea typeface="DejaVu Sans"/>
              </a:rPr>
              <a:t>Section </a:t>
            </a:r>
            <a:r>
              <a:rPr lang="fr-FR" sz="2400" b="0" strike="noStrike" spc="-1" dirty="0">
                <a:solidFill>
                  <a:srgbClr val="000000"/>
                </a:solidFill>
                <a:latin typeface="Candara"/>
                <a:ea typeface="DejaVu Sans"/>
              </a:rPr>
              <a:t>européenne : anglais</a:t>
            </a:r>
            <a:endParaRPr lang="fr-FR" sz="24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fr-FR" sz="2400" b="0" strike="noStrike" spc="-1" dirty="0" smtClean="0">
                <a:solidFill>
                  <a:srgbClr val="000000"/>
                </a:solidFill>
                <a:latin typeface="Candara"/>
                <a:ea typeface="DejaVu Sans"/>
              </a:rPr>
              <a:t>Théâtre						</a:t>
            </a:r>
            <a:r>
              <a:rPr lang="fr-FR" sz="2400" spc="-1" dirty="0">
                <a:solidFill>
                  <a:srgbClr val="000000"/>
                </a:solidFill>
                <a:latin typeface="Candara"/>
                <a:ea typeface="DejaVu Sans"/>
              </a:rPr>
              <a:t>	</a:t>
            </a:r>
            <a:endParaRPr lang="fr-FR" sz="24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fr-FR" sz="2400" b="0" strike="noStrike" spc="-1" dirty="0">
                <a:solidFill>
                  <a:srgbClr val="000000"/>
                </a:solidFill>
                <a:latin typeface="Candara"/>
                <a:ea typeface="DejaVu Sans"/>
              </a:rPr>
              <a:t> Éducation physique et sportive </a:t>
            </a:r>
            <a:endParaRPr lang="fr-FR" sz="2400" b="0" strike="noStrike" spc="-1" dirty="0">
              <a:latin typeface="Arial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ndara" panose="020E0502030303020204" pitchFamily="34" charset="0"/>
              </a:rPr>
              <a:t>Management et gestion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 smtClean="0">
                <a:latin typeface="Candara" panose="020E0502030303020204" pitchFamily="34" charset="0"/>
              </a:rPr>
              <a:t>Italien ou japonais - </a:t>
            </a:r>
            <a:r>
              <a:rPr lang="fr-FR" sz="2400" dirty="0">
                <a:latin typeface="Candara" panose="020E0502030303020204" pitchFamily="34" charset="0"/>
              </a:rPr>
              <a:t>possible aussi en </a:t>
            </a:r>
            <a:r>
              <a:rPr lang="fr-FR" sz="2400" dirty="0" smtClean="0">
                <a:latin typeface="Candara" panose="020E0502030303020204" pitchFamily="34" charset="0"/>
              </a:rPr>
              <a:t>LV3</a:t>
            </a: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CustomShape 1"/>
          <p:cNvSpPr/>
          <p:nvPr/>
        </p:nvSpPr>
        <p:spPr>
          <a:xfrm>
            <a:off x="609480" y="338400"/>
            <a:ext cx="10970280" cy="12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Après la seconde</a:t>
            </a:r>
            <a:endParaRPr lang="fr-FR" sz="5300" b="0" strike="noStrike" spc="-1">
              <a:latin typeface="Arial"/>
            </a:endParaRPr>
          </a:p>
        </p:txBody>
      </p:sp>
      <p:sp>
        <p:nvSpPr>
          <p:cNvPr id="378" name="CustomShape 2"/>
          <p:cNvSpPr/>
          <p:nvPr/>
        </p:nvSpPr>
        <p:spPr>
          <a:xfrm>
            <a:off x="902160" y="2678760"/>
            <a:ext cx="5094360" cy="639000"/>
          </a:xfrm>
          <a:prstGeom prst="rect">
            <a:avLst/>
          </a:prstGeom>
          <a:gradFill rotWithShape="0">
            <a:gsLst>
              <a:gs pos="0">
                <a:srgbClr val="8BD3FF"/>
              </a:gs>
              <a:gs pos="100000">
                <a:srgbClr val="13A3EE"/>
              </a:gs>
            </a:gsLst>
            <a:lin ang="5400000"/>
          </a:gradFill>
          <a:ln w="9360">
            <a:noFill/>
          </a:ln>
          <a:effectLst>
            <a:outerShdw dist="228593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fr-FR" sz="2900" b="0" strike="noStrike" spc="-1">
                <a:solidFill>
                  <a:srgbClr val="FFFFFF"/>
                </a:solidFill>
                <a:latin typeface="Candara"/>
                <a:ea typeface="DejaVu Sans"/>
              </a:rPr>
              <a:t>Voie générale</a:t>
            </a:r>
            <a:endParaRPr lang="fr-FR" sz="2900" b="0" strike="noStrike" spc="-1">
              <a:latin typeface="Arial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902880" y="3429720"/>
            <a:ext cx="5091840" cy="26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rmAutofit fontScale="88500" lnSpcReduction="20000"/>
          </a:bodyPr>
          <a:lstStyle/>
          <a:p>
            <a:pPr marL="335160" indent="-33408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400" b="0" strike="noStrike" spc="-1">
                <a:solidFill>
                  <a:srgbClr val="073E87"/>
                </a:solidFill>
                <a:latin typeface="Candara"/>
                <a:ea typeface="DejaVu Sans"/>
              </a:rPr>
              <a:t>Enseignement théorique et abstrait</a:t>
            </a:r>
            <a:endParaRPr lang="fr-FR" sz="24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400" b="0" strike="noStrike" spc="-1">
                <a:solidFill>
                  <a:srgbClr val="073E87"/>
                </a:solidFill>
                <a:latin typeface="Candara"/>
                <a:ea typeface="DejaVu Sans"/>
              </a:rPr>
              <a:t>Enseignements généraux</a:t>
            </a:r>
            <a:endParaRPr lang="fr-FR" sz="24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400" b="0" strike="noStrike" spc="-1">
                <a:solidFill>
                  <a:srgbClr val="073E87"/>
                </a:solidFill>
                <a:latin typeface="Candara"/>
                <a:ea typeface="DejaVu Sans"/>
              </a:rPr>
              <a:t>Possibilité de mixer les spécialités</a:t>
            </a:r>
            <a:endParaRPr lang="fr-FR" sz="24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400" b="0" strike="noStrike" spc="-1">
                <a:solidFill>
                  <a:srgbClr val="073E87"/>
                </a:solidFill>
                <a:latin typeface="Candara"/>
                <a:ea typeface="DejaVu Sans"/>
              </a:rPr>
              <a:t>Travail personnel important</a:t>
            </a:r>
            <a:endParaRPr lang="fr-FR" sz="24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400" b="0" strike="noStrike" spc="-1">
                <a:solidFill>
                  <a:srgbClr val="073E87"/>
                </a:solidFill>
                <a:latin typeface="Candara"/>
                <a:ea typeface="DejaVu Sans"/>
              </a:rPr>
              <a:t>Réfléchir, argumenter, synthétiser, rédiger…</a:t>
            </a:r>
            <a:endParaRPr lang="fr-FR" sz="24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400" b="0" strike="noStrike" spc="-1">
                <a:solidFill>
                  <a:srgbClr val="073E87"/>
                </a:solidFill>
                <a:latin typeface="Candara"/>
                <a:ea typeface="DejaVu Sans"/>
              </a:rPr>
              <a:t>Perspectives d’orientation plus élargies pour l’enseignement supérieur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80" name="CustomShape 4"/>
          <p:cNvSpPr/>
          <p:nvPr/>
        </p:nvSpPr>
        <p:spPr>
          <a:xfrm>
            <a:off x="6196680" y="2678760"/>
            <a:ext cx="5094360" cy="639000"/>
          </a:xfrm>
          <a:prstGeom prst="rect">
            <a:avLst/>
          </a:prstGeom>
          <a:gradFill rotWithShape="0">
            <a:gsLst>
              <a:gs pos="0">
                <a:srgbClr val="FFDB8D"/>
              </a:gs>
              <a:gs pos="100000">
                <a:srgbClr val="E5AC22"/>
              </a:gs>
            </a:gsLst>
            <a:lin ang="5400000"/>
          </a:gradFill>
          <a:ln w="9360">
            <a:noFill/>
          </a:ln>
          <a:effectLst>
            <a:outerShdw dist="228593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fr-FR" sz="2900" b="0" strike="noStrike" spc="-1">
                <a:solidFill>
                  <a:srgbClr val="FFFFFF"/>
                </a:solidFill>
                <a:latin typeface="Candara"/>
                <a:ea typeface="DejaVu Sans"/>
              </a:rPr>
              <a:t>Voie technologique</a:t>
            </a:r>
            <a:endParaRPr lang="fr-FR" sz="2900" b="0" strike="noStrike" spc="-1">
              <a:latin typeface="Arial"/>
            </a:endParaRPr>
          </a:p>
        </p:txBody>
      </p:sp>
      <p:sp>
        <p:nvSpPr>
          <p:cNvPr id="381" name="CustomShape 5"/>
          <p:cNvSpPr/>
          <p:nvPr/>
        </p:nvSpPr>
        <p:spPr>
          <a:xfrm>
            <a:off x="6192720" y="3429720"/>
            <a:ext cx="5094360" cy="26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Autofit/>
          </a:bodyPr>
          <a:lstStyle/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073E87"/>
                </a:solidFill>
                <a:latin typeface="Candara"/>
                <a:ea typeface="DejaVu Sans"/>
              </a:rPr>
              <a:t>+ concret</a:t>
            </a:r>
            <a:endParaRPr lang="fr-FR" sz="20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073E87"/>
                </a:solidFill>
                <a:latin typeface="Candara"/>
                <a:ea typeface="DejaVu Sans"/>
              </a:rPr>
              <a:t>Enseignements plus spécialisés, appliqués à un domaine</a:t>
            </a:r>
            <a:endParaRPr lang="fr-FR" sz="20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073E87"/>
                </a:solidFill>
                <a:latin typeface="Candara"/>
                <a:ea typeface="DejaVu Sans"/>
              </a:rPr>
              <a:t>Étude de cas concrets, observation, expérimentation, travaux pratiques en laboratoire, salle informatique, de technologie selon la spécialité</a:t>
            </a:r>
            <a:endParaRPr lang="fr-FR" sz="20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073E87"/>
                </a:solidFill>
                <a:latin typeface="Candara"/>
                <a:ea typeface="DejaVu Sans"/>
              </a:rPr>
              <a:t>Travail en groupe et en autonomie</a:t>
            </a:r>
            <a:endParaRPr lang="fr-FR" sz="20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073E87"/>
                </a:solidFill>
                <a:latin typeface="Candara"/>
                <a:ea typeface="DejaVu Sans"/>
              </a:rPr>
              <a:t>Commencer à se spécialiser dans un domaine professionnel 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919800" y="2205720"/>
            <a:ext cx="10360800" cy="15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Première et Terminale </a:t>
            </a:r>
            <a:r>
              <a:t/>
            </a:r>
            <a:br/>
            <a:r>
              <a:rPr lang="fr-FR" sz="5300" b="0" strike="noStrike" spc="-1">
                <a:solidFill>
                  <a:srgbClr val="FF0000"/>
                </a:solidFill>
                <a:latin typeface="Candara"/>
                <a:ea typeface="DejaVu Sans"/>
              </a:rPr>
              <a:t>Générales</a:t>
            </a:r>
            <a:endParaRPr lang="fr-FR" sz="53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1162440" y="2676240"/>
            <a:ext cx="9875520" cy="34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Autofit/>
          </a:bodyPr>
          <a:lstStyle/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fr-FR" sz="2900" b="0" strike="noStrike" spc="-1">
                <a:solidFill>
                  <a:srgbClr val="073E87"/>
                </a:solidFill>
                <a:latin typeface="Candara"/>
                <a:ea typeface="DejaVu Sans"/>
              </a:rPr>
              <a:t>Attention, les enseignements de spécialités et les options dépendent du lycée choisi !</a:t>
            </a:r>
            <a:endParaRPr lang="fr-FR" sz="2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609480" y="338400"/>
            <a:ext cx="10970280" cy="12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Nouveau Bac Général 2021</a:t>
            </a:r>
            <a:endParaRPr lang="fr-FR" sz="5300" b="0" strike="noStrike" spc="-1">
              <a:latin typeface="Arial"/>
            </a:endParaRPr>
          </a:p>
        </p:txBody>
      </p:sp>
      <p:pic>
        <p:nvPicPr>
          <p:cNvPr id="385" name="Picture 2"/>
          <p:cNvPicPr/>
          <p:nvPr/>
        </p:nvPicPr>
        <p:blipFill>
          <a:blip r:embed="rId2" cstate="print"/>
          <a:stretch/>
        </p:blipFill>
        <p:spPr>
          <a:xfrm>
            <a:off x="2539080" y="1917720"/>
            <a:ext cx="6867360" cy="471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919800" y="2277720"/>
            <a:ext cx="10360800" cy="15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Première et Terminale</a:t>
            </a:r>
            <a:r>
              <a:t/>
            </a:r>
            <a:br/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 </a:t>
            </a:r>
            <a:r>
              <a:rPr lang="fr-FR" sz="5300" b="0" strike="noStrike" spc="-1">
                <a:solidFill>
                  <a:srgbClr val="FF0000"/>
                </a:solidFill>
                <a:latin typeface="Candara"/>
                <a:ea typeface="DejaVu Sans"/>
              </a:rPr>
              <a:t>Technologiques</a:t>
            </a:r>
            <a:endParaRPr lang="fr-FR" sz="53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910800" y="1486080"/>
            <a:ext cx="10224000" cy="4492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32AE51"/>
                </a:solidFill>
                <a:latin typeface="Candara"/>
                <a:ea typeface="DejaVu Sans"/>
              </a:rPr>
              <a:t>Les </a:t>
            </a:r>
            <a:r>
              <a:rPr lang="fr-FR" sz="4800" b="1" strike="noStrike" spc="-1" dirty="0" smtClean="0">
                <a:solidFill>
                  <a:srgbClr val="32AE51"/>
                </a:solidFill>
                <a:latin typeface="Candara"/>
                <a:ea typeface="DejaVu Sans"/>
              </a:rPr>
              <a:t>8 bacs </a:t>
            </a:r>
            <a:r>
              <a:rPr lang="fr-FR" sz="4800" b="1" strike="noStrike" spc="-1" dirty="0">
                <a:solidFill>
                  <a:srgbClr val="32AE51"/>
                </a:solidFill>
                <a:latin typeface="Candara"/>
                <a:ea typeface="DejaVu Sans"/>
              </a:rPr>
              <a:t>technologiques </a:t>
            </a:r>
            <a:endParaRPr lang="fr-FR" sz="4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22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ndara"/>
                <a:ea typeface="DejaVu Sans"/>
              </a:rPr>
              <a:t>Dès la fin de la seconde, les élèves optant pour la voie technologique se dirigent vers une série, qui déterminera leurs enseignements de spécialité :</a:t>
            </a:r>
            <a:endParaRPr lang="fr-FR" sz="18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111672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 dirty="0">
                <a:solidFill>
                  <a:srgbClr val="FF0000"/>
                </a:solidFill>
                <a:latin typeface="Candara"/>
                <a:ea typeface="DejaVu Sans"/>
              </a:rPr>
              <a:t>ST2S</a:t>
            </a:r>
            <a:r>
              <a:rPr lang="fr-FR" sz="1800" b="0" strike="noStrike" spc="-1" dirty="0">
                <a:solidFill>
                  <a:srgbClr val="000000"/>
                </a:solidFill>
                <a:latin typeface="Candara"/>
                <a:ea typeface="DejaVu Sans"/>
              </a:rPr>
              <a:t> : Sciences et technologies de la santé et du social</a:t>
            </a:r>
            <a:endParaRPr lang="fr-FR" sz="1800" b="0" strike="noStrike" spc="-1" dirty="0">
              <a:latin typeface="Arial"/>
            </a:endParaRPr>
          </a:p>
          <a:p>
            <a:pPr marL="111672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 dirty="0">
                <a:solidFill>
                  <a:srgbClr val="FF0000"/>
                </a:solidFill>
                <a:latin typeface="Candara"/>
                <a:ea typeface="DejaVu Sans"/>
              </a:rPr>
              <a:t>STL</a:t>
            </a:r>
            <a:r>
              <a:rPr lang="fr-FR" sz="1800" b="0" strike="noStrike" spc="-1" dirty="0">
                <a:solidFill>
                  <a:srgbClr val="000000"/>
                </a:solidFill>
                <a:latin typeface="Candara"/>
                <a:ea typeface="DejaVu Sans"/>
              </a:rPr>
              <a:t> : Sciences et technologies de laboratoire</a:t>
            </a:r>
            <a:endParaRPr lang="fr-FR" sz="1800" b="0" strike="noStrike" spc="-1" dirty="0">
              <a:latin typeface="Arial"/>
            </a:endParaRPr>
          </a:p>
          <a:p>
            <a:pPr marL="111672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 dirty="0">
                <a:solidFill>
                  <a:srgbClr val="FF0000"/>
                </a:solidFill>
                <a:latin typeface="Candara"/>
                <a:ea typeface="DejaVu Sans"/>
              </a:rPr>
              <a:t>STD2A</a:t>
            </a:r>
            <a:r>
              <a:rPr lang="fr-FR" sz="1800" b="0" strike="noStrike" spc="-1" dirty="0">
                <a:solidFill>
                  <a:srgbClr val="000000"/>
                </a:solidFill>
                <a:latin typeface="Candara"/>
                <a:ea typeface="DejaVu Sans"/>
              </a:rPr>
              <a:t> : Sciences et technologies du design et des arts appliqués</a:t>
            </a:r>
            <a:endParaRPr lang="fr-FR" sz="1800" b="0" strike="noStrike" spc="-1" dirty="0">
              <a:latin typeface="Arial"/>
            </a:endParaRPr>
          </a:p>
          <a:p>
            <a:pPr marL="111672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 dirty="0">
                <a:solidFill>
                  <a:srgbClr val="FF0000"/>
                </a:solidFill>
                <a:latin typeface="Candara"/>
                <a:ea typeface="DejaVu Sans"/>
              </a:rPr>
              <a:t>STI2D</a:t>
            </a:r>
            <a:r>
              <a:rPr lang="fr-FR" sz="1800" b="0" strike="noStrike" spc="-1" dirty="0">
                <a:solidFill>
                  <a:srgbClr val="000000"/>
                </a:solidFill>
                <a:latin typeface="Candara"/>
                <a:ea typeface="DejaVu Sans"/>
              </a:rPr>
              <a:t> : Sciences et technologies de l’industrie et du développement durable</a:t>
            </a:r>
            <a:endParaRPr lang="fr-FR" sz="1800" b="0" strike="noStrike" spc="-1" dirty="0">
              <a:latin typeface="Arial"/>
            </a:endParaRPr>
          </a:p>
          <a:p>
            <a:pPr marL="111672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 dirty="0">
                <a:solidFill>
                  <a:srgbClr val="FF0000"/>
                </a:solidFill>
                <a:latin typeface="Candara"/>
                <a:ea typeface="DejaVu Sans"/>
              </a:rPr>
              <a:t>STMG</a:t>
            </a:r>
            <a:r>
              <a:rPr lang="fr-FR" sz="1800" b="0" strike="noStrike" spc="-1" dirty="0">
                <a:solidFill>
                  <a:srgbClr val="000000"/>
                </a:solidFill>
                <a:latin typeface="Candara"/>
                <a:ea typeface="DejaVu Sans"/>
              </a:rPr>
              <a:t> : Sciences et technologies du management et de la gestion</a:t>
            </a:r>
            <a:endParaRPr lang="fr-FR" sz="1800" b="0" strike="noStrike" spc="-1" dirty="0">
              <a:latin typeface="Arial"/>
            </a:endParaRPr>
          </a:p>
          <a:p>
            <a:pPr marL="111672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 dirty="0">
                <a:solidFill>
                  <a:srgbClr val="FF0000"/>
                </a:solidFill>
                <a:latin typeface="Candara"/>
                <a:ea typeface="DejaVu Sans"/>
              </a:rPr>
              <a:t>STHR</a:t>
            </a:r>
            <a:r>
              <a:rPr lang="fr-FR" sz="1800" b="0" strike="noStrike" spc="-1" dirty="0">
                <a:solidFill>
                  <a:srgbClr val="000000"/>
                </a:solidFill>
                <a:latin typeface="Candara"/>
                <a:ea typeface="DejaVu Sans"/>
              </a:rPr>
              <a:t> : Sciences et technologies de l’hôtellerie et de la restauration</a:t>
            </a:r>
            <a:endParaRPr lang="fr-FR" sz="1800" b="0" strike="noStrike" spc="-1" dirty="0">
              <a:latin typeface="Arial"/>
            </a:endParaRPr>
          </a:p>
          <a:p>
            <a:pPr marL="111672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 dirty="0">
                <a:solidFill>
                  <a:srgbClr val="FF0000"/>
                </a:solidFill>
                <a:latin typeface="Candara"/>
                <a:ea typeface="DejaVu Sans"/>
              </a:rPr>
              <a:t>TMD</a:t>
            </a:r>
            <a:r>
              <a:rPr lang="fr-FR" sz="1800" b="0" strike="noStrike" spc="-1" dirty="0">
                <a:solidFill>
                  <a:srgbClr val="000000"/>
                </a:solidFill>
                <a:latin typeface="Candara"/>
                <a:ea typeface="DejaVu Sans"/>
              </a:rPr>
              <a:t> : Techniques de la musique et de la danse</a:t>
            </a:r>
            <a:endParaRPr lang="fr-FR" sz="1800" b="0" strike="noStrike" spc="-1" dirty="0">
              <a:latin typeface="Arial"/>
            </a:endParaRPr>
          </a:p>
          <a:p>
            <a:pPr marL="111672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1" strike="noStrike" spc="-1" dirty="0">
                <a:solidFill>
                  <a:srgbClr val="FF0000"/>
                </a:solidFill>
                <a:latin typeface="Candara"/>
                <a:ea typeface="DejaVu Sans"/>
              </a:rPr>
              <a:t>STAV</a:t>
            </a:r>
            <a:r>
              <a:rPr lang="fr-FR" sz="1800" b="0" strike="noStrike" spc="-1" dirty="0">
                <a:solidFill>
                  <a:srgbClr val="000000"/>
                </a:solidFill>
                <a:latin typeface="Candara"/>
                <a:ea typeface="DejaVu Sans"/>
              </a:rPr>
              <a:t> : Sciences et technologies de l’agronomie et du vivant </a:t>
            </a:r>
            <a:r>
              <a:rPr lang="fr-FR" sz="1800" b="0" strike="noStrike" spc="-1" dirty="0">
                <a:solidFill>
                  <a:srgbClr val="000000"/>
                </a:solidFill>
                <a:latin typeface="Candara"/>
                <a:ea typeface="Calibri"/>
              </a:rPr>
              <a:t>(dans les lycées agricoles uniquement)</a:t>
            </a:r>
            <a:endParaRPr lang="fr-FR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7200" dirty="0" smtClean="0"/>
              <a:t>Après la 3e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65" y="1409700"/>
            <a:ext cx="11593289" cy="475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919800" y="2349720"/>
            <a:ext cx="10360800" cy="15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Quelques outils </a:t>
            </a:r>
            <a:r>
              <a:t/>
            </a:r>
            <a:br/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pour les élèves et leurs parents</a:t>
            </a:r>
            <a:endParaRPr lang="fr-FR" sz="5300" b="0" strike="noStrike" spc="-1"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1823040" y="1197720"/>
            <a:ext cx="855468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>
                <a:solidFill>
                  <a:srgbClr val="FFFFFF"/>
                </a:solidFill>
                <a:latin typeface="Candara"/>
                <a:ea typeface="DejaVu Sans"/>
              </a:rPr>
              <a:t>Pour vous aider et vous informer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90" name="Picture 2"/>
          <p:cNvPicPr/>
          <p:nvPr/>
        </p:nvPicPr>
        <p:blipFill>
          <a:blip r:embed="rId2" cstate="print"/>
          <a:stretch/>
        </p:blipFill>
        <p:spPr>
          <a:xfrm>
            <a:off x="694440" y="4253400"/>
            <a:ext cx="3400920" cy="255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Picture 2"/>
          <p:cNvPicPr/>
          <p:nvPr/>
        </p:nvPicPr>
        <p:blipFill>
          <a:blip r:embed="rId2" cstate="print"/>
          <a:stretch/>
        </p:blipFill>
        <p:spPr>
          <a:xfrm>
            <a:off x="5159160" y="1845720"/>
            <a:ext cx="5687640" cy="3201840"/>
          </a:xfrm>
          <a:prstGeom prst="rect">
            <a:avLst/>
          </a:prstGeom>
          <a:ln w="57240">
            <a:solidFill>
              <a:srgbClr val="FF0000"/>
            </a:solidFill>
            <a:round/>
          </a:ln>
        </p:spPr>
      </p:pic>
      <p:sp>
        <p:nvSpPr>
          <p:cNvPr id="392" name="CustomShape 1"/>
          <p:cNvSpPr/>
          <p:nvPr/>
        </p:nvSpPr>
        <p:spPr>
          <a:xfrm>
            <a:off x="910800" y="2421720"/>
            <a:ext cx="395928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FF0000"/>
                </a:solidFill>
                <a:latin typeface="Candara"/>
                <a:ea typeface="DejaVu Sans"/>
              </a:rPr>
              <a:t>ONISEP.FR</a:t>
            </a:r>
            <a:r>
              <a:rPr lang="fr-FR" sz="2200" b="0" strike="noStrike" spc="-1">
                <a:solidFill>
                  <a:srgbClr val="2862AA"/>
                </a:solidFill>
                <a:latin typeface="Candara"/>
                <a:ea typeface="DejaVu Sans"/>
              </a:rPr>
              <a:t>, pour s’informer sur les métiers, les formations, l’orientation</a:t>
            </a:r>
            <a:endParaRPr lang="fr-F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Picture 2"/>
          <p:cNvPicPr/>
          <p:nvPr/>
        </p:nvPicPr>
        <p:blipFill>
          <a:blip r:embed="rId2" cstate="print"/>
          <a:stretch/>
        </p:blipFill>
        <p:spPr>
          <a:xfrm>
            <a:off x="838800" y="3573720"/>
            <a:ext cx="5537160" cy="2786040"/>
          </a:xfrm>
          <a:prstGeom prst="rect">
            <a:avLst/>
          </a:prstGeom>
          <a:ln w="57240">
            <a:solidFill>
              <a:srgbClr val="FF0000"/>
            </a:solidFill>
            <a:round/>
          </a:ln>
        </p:spPr>
      </p:pic>
      <p:pic>
        <p:nvPicPr>
          <p:cNvPr id="394" name="Picture 2"/>
          <p:cNvPicPr/>
          <p:nvPr/>
        </p:nvPicPr>
        <p:blipFill>
          <a:blip r:embed="rId3" cstate="print"/>
          <a:stretch/>
        </p:blipFill>
        <p:spPr>
          <a:xfrm>
            <a:off x="6815160" y="3285720"/>
            <a:ext cx="4615200" cy="3308760"/>
          </a:xfrm>
          <a:prstGeom prst="rect">
            <a:avLst/>
          </a:prstGeom>
          <a:ln w="57240">
            <a:solidFill>
              <a:srgbClr val="FF0000"/>
            </a:solidFill>
            <a:round/>
          </a:ln>
        </p:spPr>
      </p:pic>
      <p:sp>
        <p:nvSpPr>
          <p:cNvPr id="395" name="CustomShape 1"/>
          <p:cNvSpPr/>
          <p:nvPr/>
        </p:nvSpPr>
        <p:spPr>
          <a:xfrm>
            <a:off x="550440" y="1269720"/>
            <a:ext cx="7271640" cy="210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2862AA"/>
                </a:solidFill>
                <a:latin typeface="Candara"/>
                <a:ea typeface="DejaVu Sans"/>
              </a:rPr>
              <a:t>Les sites internet </a:t>
            </a:r>
            <a:r>
              <a:rPr lang="fr-FR" sz="2200" b="0" strike="noStrike" spc="-1">
                <a:solidFill>
                  <a:srgbClr val="FF0000"/>
                </a:solidFill>
                <a:latin typeface="Candara"/>
                <a:ea typeface="DejaVu Sans"/>
              </a:rPr>
              <a:t>SECONDES 2018-2019 </a:t>
            </a:r>
            <a:r>
              <a:rPr lang="fr-FR" sz="2200" b="0" strike="noStrike" spc="-1">
                <a:solidFill>
                  <a:srgbClr val="2862AA"/>
                </a:solidFill>
                <a:latin typeface="Candara"/>
                <a:ea typeface="DejaVu Sans"/>
              </a:rPr>
              <a:t>et </a:t>
            </a:r>
            <a:r>
              <a:rPr lang="fr-FR" sz="2200" b="0" strike="noStrike" spc="-1">
                <a:solidFill>
                  <a:srgbClr val="FF0000"/>
                </a:solidFill>
                <a:latin typeface="Candara"/>
                <a:ea typeface="DejaVu Sans"/>
              </a:rPr>
              <a:t>HORIZONS 2021</a:t>
            </a:r>
            <a:r>
              <a:rPr lang="fr-FR" sz="2200" b="0" strike="noStrike" spc="-1">
                <a:solidFill>
                  <a:srgbClr val="2862AA"/>
                </a:solidFill>
                <a:latin typeface="Candara"/>
                <a:ea typeface="DejaVu Sans"/>
              </a:rPr>
              <a:t>, pour les élèves intéressés par la </a:t>
            </a:r>
            <a:r>
              <a:rPr lang="fr-FR" sz="2200" b="0" strike="noStrike" spc="-1">
                <a:solidFill>
                  <a:srgbClr val="FF0000"/>
                </a:solidFill>
                <a:latin typeface="Candara"/>
                <a:ea typeface="DejaVu Sans"/>
              </a:rPr>
              <a:t>voie générale et technologique</a:t>
            </a:r>
            <a:r>
              <a:rPr lang="fr-FR" sz="2200" b="0" strike="noStrike" spc="-1">
                <a:solidFill>
                  <a:srgbClr val="2862AA"/>
                </a:solidFill>
                <a:latin typeface="Candara"/>
                <a:ea typeface="DejaVu Sans"/>
              </a:rPr>
              <a:t>, et qui voudraient des renseignements sur les nouveaux programmes de la 2</a:t>
            </a:r>
            <a:r>
              <a:rPr lang="fr-FR" sz="2200" b="0" strike="noStrike" spc="-1" baseline="30000">
                <a:solidFill>
                  <a:srgbClr val="2862AA"/>
                </a:solidFill>
                <a:latin typeface="Candara"/>
                <a:ea typeface="DejaVu Sans"/>
              </a:rPr>
              <a:t>nde</a:t>
            </a:r>
            <a:r>
              <a:rPr lang="fr-FR" sz="2200" b="0" strike="noStrike" spc="-1">
                <a:solidFill>
                  <a:srgbClr val="2862AA"/>
                </a:solidFill>
                <a:latin typeface="Candara"/>
                <a:ea typeface="DejaVu Sans"/>
              </a:rPr>
              <a:t>, de la voie générale, le contenu des nouvelles spécialités et leurs débouchés, les métiers, des conseils sur l’orientation….</a:t>
            </a:r>
            <a:endParaRPr lang="fr-F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2"/>
          <p:cNvPicPr/>
          <p:nvPr/>
        </p:nvPicPr>
        <p:blipFill>
          <a:blip r:embed="rId2" cstate="print"/>
          <a:stretch/>
        </p:blipFill>
        <p:spPr>
          <a:xfrm>
            <a:off x="6167160" y="1951560"/>
            <a:ext cx="6208200" cy="2989440"/>
          </a:xfrm>
          <a:prstGeom prst="rect">
            <a:avLst/>
          </a:prstGeom>
          <a:ln w="57240">
            <a:solidFill>
              <a:srgbClr val="FF0000"/>
            </a:solidFill>
            <a:miter/>
          </a:ln>
        </p:spPr>
      </p:pic>
      <p:pic>
        <p:nvPicPr>
          <p:cNvPr id="397" name="Picture 3"/>
          <p:cNvPicPr/>
          <p:nvPr/>
        </p:nvPicPr>
        <p:blipFill>
          <a:blip r:embed="rId3" cstate="print"/>
          <a:stretch/>
        </p:blipFill>
        <p:spPr>
          <a:xfrm>
            <a:off x="116280" y="3861720"/>
            <a:ext cx="5545800" cy="2914920"/>
          </a:xfrm>
          <a:prstGeom prst="rect">
            <a:avLst/>
          </a:prstGeom>
          <a:ln w="57240">
            <a:solidFill>
              <a:srgbClr val="FF0000"/>
            </a:solidFill>
            <a:miter/>
          </a:ln>
        </p:spPr>
      </p:pic>
      <p:sp>
        <p:nvSpPr>
          <p:cNvPr id="398" name="CustomShape 1"/>
          <p:cNvSpPr/>
          <p:nvPr/>
        </p:nvSpPr>
        <p:spPr>
          <a:xfrm>
            <a:off x="406440" y="693360"/>
            <a:ext cx="5759640" cy="283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2862AA"/>
                </a:solidFill>
                <a:latin typeface="Candara"/>
                <a:ea typeface="DejaVu Sans"/>
              </a:rPr>
              <a:t>Adressés à </a:t>
            </a:r>
            <a:r>
              <a:rPr lang="fr-FR" sz="2000" b="0" strike="noStrike" spc="-1">
                <a:solidFill>
                  <a:srgbClr val="FF0000"/>
                </a:solidFill>
                <a:latin typeface="Candara"/>
                <a:ea typeface="DejaVu Sans"/>
              </a:rPr>
              <a:t>tous les élèves</a:t>
            </a:r>
            <a:r>
              <a:rPr lang="fr-FR" sz="2000" b="0" strike="noStrike" spc="-1">
                <a:solidFill>
                  <a:srgbClr val="2862AA"/>
                </a:solidFill>
                <a:latin typeface="Candara"/>
                <a:ea typeface="DejaVu Sans"/>
              </a:rPr>
              <a:t>, les sites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FF0000"/>
                </a:solidFill>
                <a:latin typeface="Candara"/>
                <a:ea typeface="DejaVu Sans"/>
              </a:rPr>
              <a:t>ac-caen.fr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FF0000"/>
                </a:solidFill>
                <a:latin typeface="Candara"/>
                <a:ea typeface="DejaVu Sans"/>
              </a:rPr>
              <a:t>Eduscol.fr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FF0000"/>
                </a:solidFill>
                <a:latin typeface="Candara"/>
                <a:ea typeface="DejaVu Sans"/>
              </a:rPr>
              <a:t>Éducation.gouv.fr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2862AA"/>
                </a:solidFill>
                <a:latin typeface="Candara"/>
                <a:ea typeface="DejaVu Sans"/>
              </a:rPr>
              <a:t>Avoir des informations sur les réformes de la voie professionnelle, de la voie générale, des chiffres sur l’orientation, les dates des portes ouvertes, les enseignements, les procédures d’orientation….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982800" y="1845720"/>
            <a:ext cx="3959280" cy="11065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spc="-1" dirty="0" smtClean="0">
                <a:solidFill>
                  <a:srgbClr val="2862AA"/>
                </a:solidFill>
                <a:latin typeface="Candara"/>
                <a:ea typeface="DejaVu Sans"/>
              </a:rPr>
              <a:t>En entretien</a:t>
            </a:r>
            <a:r>
              <a:rPr lang="fr-FR" sz="2200" b="0" strike="noStrike" spc="-1" dirty="0" smtClean="0">
                <a:solidFill>
                  <a:srgbClr val="2862AA"/>
                </a:solidFill>
                <a:latin typeface="Candara"/>
                <a:ea typeface="DejaVu Sans"/>
              </a:rPr>
              <a:t> </a:t>
            </a:r>
            <a:r>
              <a:rPr lang="fr-FR" sz="2200" b="0" strike="noStrike" spc="-1" dirty="0">
                <a:solidFill>
                  <a:srgbClr val="2862AA"/>
                </a:solidFill>
                <a:latin typeface="Candara"/>
                <a:ea typeface="DejaVu Sans"/>
              </a:rPr>
              <a:t>ou par téléphone </a:t>
            </a:r>
            <a:r>
              <a:rPr lang="fr-FR" sz="2200" b="0" strike="noStrike" spc="-1" dirty="0" smtClean="0">
                <a:solidFill>
                  <a:srgbClr val="2862AA"/>
                </a:solidFill>
                <a:latin typeface="Candara"/>
                <a:ea typeface="DejaVu Sans"/>
              </a:rPr>
              <a:t>un </a:t>
            </a:r>
            <a:r>
              <a:rPr lang="fr-FR" sz="2200" b="0" strike="noStrike" spc="-1" dirty="0">
                <a:solidFill>
                  <a:srgbClr val="2862AA"/>
                </a:solidFill>
                <a:latin typeface="Candara"/>
                <a:ea typeface="DejaVu Sans"/>
              </a:rPr>
              <a:t>conseiller pour répondre à des questions d’orientation</a:t>
            </a:r>
            <a:endParaRPr lang="fr-FR" sz="2200" b="0" strike="noStrike" spc="-1" dirty="0">
              <a:latin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110" y="794844"/>
            <a:ext cx="4680520" cy="585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2"/>
          <p:cNvPicPr/>
          <p:nvPr/>
        </p:nvPicPr>
        <p:blipFill>
          <a:blip r:embed="rId2" cstate="print"/>
          <a:stretch/>
        </p:blipFill>
        <p:spPr>
          <a:xfrm>
            <a:off x="5519160" y="1917720"/>
            <a:ext cx="5888520" cy="3315240"/>
          </a:xfrm>
          <a:prstGeom prst="rect">
            <a:avLst/>
          </a:prstGeom>
          <a:ln w="57240">
            <a:solidFill>
              <a:srgbClr val="FF0000"/>
            </a:solidFill>
            <a:round/>
          </a:ln>
        </p:spPr>
      </p:pic>
      <p:sp>
        <p:nvSpPr>
          <p:cNvPr id="400" name="CustomShape 1"/>
          <p:cNvSpPr/>
          <p:nvPr/>
        </p:nvSpPr>
        <p:spPr>
          <a:xfrm>
            <a:off x="982800" y="1845720"/>
            <a:ext cx="395928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2862AA"/>
                </a:solidFill>
                <a:latin typeface="Candara"/>
                <a:ea typeface="DejaVu Sans"/>
              </a:rPr>
              <a:t>Avoir en ligne ou par téléphone un conseiller pour répondre à des questions d’orientation</a:t>
            </a:r>
            <a:endParaRPr lang="fr-F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3" y="189434"/>
            <a:ext cx="11642651" cy="58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98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982800" y="1845720"/>
            <a:ext cx="395928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2862AA"/>
                </a:solidFill>
                <a:latin typeface="Candara"/>
                <a:ea typeface="DejaVu Sans"/>
              </a:rPr>
              <a:t>Avoir en ligne ou par téléphone un conseiller pour répondre à des questions d’orientation</a:t>
            </a:r>
            <a:endParaRPr lang="fr-FR" sz="2200" b="0" strike="noStrike" spc="-1"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118" y="1557586"/>
            <a:ext cx="51339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478440" y="1773720"/>
            <a:ext cx="9875520" cy="47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Autofit/>
          </a:bodyPr>
          <a:lstStyle/>
          <a:p>
            <a:pPr marL="118800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073E87"/>
                </a:solidFill>
                <a:latin typeface="Candara"/>
                <a:ea typeface="DejaVu Sans"/>
              </a:rPr>
              <a:t>Où ?</a:t>
            </a:r>
            <a:endParaRPr lang="fr-FR" sz="24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FF0000"/>
                </a:solidFill>
                <a:latin typeface="Candara"/>
                <a:ea typeface="DejaVu Sans"/>
              </a:rPr>
              <a:t>Les portes ouvertes </a:t>
            </a:r>
            <a:endParaRPr lang="fr-FR" sz="20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DC9F0C"/>
                </a:solidFill>
                <a:latin typeface="Candara"/>
                <a:ea typeface="DejaVu Sans"/>
              </a:rPr>
              <a:t>Les mini-stages en établissement</a:t>
            </a:r>
            <a:endParaRPr lang="fr-FR" sz="20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7C9C1E"/>
                </a:solidFill>
                <a:latin typeface="Candara"/>
                <a:ea typeface="DejaVu Sans"/>
              </a:rPr>
              <a:t>Les forums et salons</a:t>
            </a:r>
            <a:endParaRPr lang="fr-FR" sz="20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05E0DB"/>
                </a:solidFill>
                <a:latin typeface="Candara"/>
                <a:ea typeface="DejaVu Sans"/>
              </a:rPr>
              <a:t>Les sites internet des établissements</a:t>
            </a:r>
            <a:endParaRPr lang="fr-FR" sz="20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7030A0"/>
                </a:solidFill>
                <a:latin typeface="Candara"/>
                <a:ea typeface="DejaVu Sans"/>
              </a:rPr>
              <a:t>Le CDI</a:t>
            </a:r>
            <a:endParaRPr lang="fr-FR" sz="20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00B0F0"/>
                </a:solidFill>
                <a:latin typeface="Candara"/>
                <a:ea typeface="DejaVu Sans"/>
              </a:rPr>
              <a:t>Le CIO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>
              <a:latin typeface="Arial"/>
            </a:endParaRPr>
          </a:p>
          <a:p>
            <a:pPr marL="118800">
              <a:lnSpc>
                <a:spcPct val="100000"/>
              </a:lnSpc>
              <a:spcBef>
                <a:spcPts val="479"/>
              </a:spcBef>
            </a:pPr>
            <a:r>
              <a:rPr lang="fr-FR" sz="2400" b="1" strike="noStrike" spc="-1">
                <a:solidFill>
                  <a:srgbClr val="073E87"/>
                </a:solidFill>
                <a:latin typeface="Candara"/>
                <a:ea typeface="DejaVu Sans"/>
              </a:rPr>
              <a:t>Qui ? </a:t>
            </a:r>
            <a:endParaRPr lang="fr-FR" sz="24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FFC000"/>
                </a:solidFill>
                <a:latin typeface="Candara"/>
                <a:ea typeface="DejaVu Sans"/>
              </a:rPr>
              <a:t>Le professeur principal</a:t>
            </a:r>
            <a:endParaRPr lang="fr-FR" sz="20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7030A0"/>
                </a:solidFill>
                <a:latin typeface="Candara"/>
                <a:ea typeface="DejaVu Sans"/>
              </a:rPr>
              <a:t>Les chefs d’établissement</a:t>
            </a:r>
            <a:endParaRPr lang="fr-FR" sz="20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32AE51"/>
                </a:solidFill>
                <a:latin typeface="Candara"/>
                <a:ea typeface="DejaVu Sans"/>
              </a:rPr>
              <a:t>Le-la psychologue de l’éducation nationale</a:t>
            </a:r>
            <a:endParaRPr lang="fr-FR" sz="20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000" b="0" strike="noStrike" spc="-1">
                <a:solidFill>
                  <a:srgbClr val="0070C0"/>
                </a:solidFill>
                <a:latin typeface="Candara"/>
                <a:ea typeface="DejaVu Sans"/>
              </a:rPr>
              <a:t>Les professionnels (lieu de stage…)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609480" y="338400"/>
            <a:ext cx="10970280" cy="12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Mais aussi…</a:t>
            </a:r>
            <a:endParaRPr lang="fr-FR" sz="5300" b="0" strike="noStrike" spc="-1">
              <a:latin typeface="Arial"/>
            </a:endParaRPr>
          </a:p>
        </p:txBody>
      </p:sp>
      <p:pic>
        <p:nvPicPr>
          <p:cNvPr id="403" name="Picture 2"/>
          <p:cNvPicPr/>
          <p:nvPr/>
        </p:nvPicPr>
        <p:blipFill>
          <a:blip r:embed="rId2" cstate="print"/>
          <a:stretch/>
        </p:blipFill>
        <p:spPr>
          <a:xfrm>
            <a:off x="8255520" y="3141720"/>
            <a:ext cx="2450160" cy="2205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919800" y="2464200"/>
            <a:ext cx="10360800" cy="15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Merci pour votre attention !</a:t>
            </a:r>
            <a:endParaRPr lang="fr-FR" sz="5300" b="0" strike="noStrike" spc="-1">
              <a:latin typeface="Arial"/>
            </a:endParaRPr>
          </a:p>
        </p:txBody>
      </p:sp>
      <p:pic>
        <p:nvPicPr>
          <p:cNvPr id="405" name="Picture 2"/>
          <p:cNvPicPr/>
          <p:nvPr/>
        </p:nvPicPr>
        <p:blipFill>
          <a:blip r:embed="rId2" cstate="print"/>
          <a:stretch/>
        </p:blipFill>
        <p:spPr>
          <a:xfrm>
            <a:off x="334440" y="4293720"/>
            <a:ext cx="4601160" cy="2553120"/>
          </a:xfrm>
          <a:prstGeom prst="rect">
            <a:avLst/>
          </a:prstGeom>
          <a:ln>
            <a:noFill/>
          </a:ln>
        </p:spPr>
      </p:pic>
      <p:pic>
        <p:nvPicPr>
          <p:cNvPr id="406" name="Picture 3"/>
          <p:cNvPicPr/>
          <p:nvPr/>
        </p:nvPicPr>
        <p:blipFill>
          <a:blip r:embed="rId3" cstate="print"/>
          <a:stretch/>
        </p:blipFill>
        <p:spPr>
          <a:xfrm>
            <a:off x="8111520" y="4942080"/>
            <a:ext cx="2921760" cy="164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919800" y="2464200"/>
            <a:ext cx="10360800" cy="152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Voie Professionnelle</a:t>
            </a:r>
            <a:endParaRPr lang="fr-FR" sz="5300" b="0" strike="noStrike" spc="-1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1823040" y="1437840"/>
            <a:ext cx="8554680" cy="93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>
                <a:solidFill>
                  <a:srgbClr val="FFFFFF"/>
                </a:solidFill>
                <a:latin typeface="Candara"/>
                <a:ea typeface="DejaVu Sans"/>
              </a:rPr>
              <a:t>Entrer rapidement dans le monde de l’entreprise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325" name="Picture 2"/>
          <p:cNvPicPr/>
          <p:nvPr/>
        </p:nvPicPr>
        <p:blipFill>
          <a:blip r:embed="rId2" cstate="print"/>
          <a:stretch/>
        </p:blipFill>
        <p:spPr>
          <a:xfrm>
            <a:off x="10199520" y="4942080"/>
            <a:ext cx="1767240" cy="1767240"/>
          </a:xfrm>
          <a:prstGeom prst="rect">
            <a:avLst/>
          </a:prstGeom>
          <a:ln>
            <a:noFill/>
          </a:ln>
        </p:spPr>
      </p:pic>
      <p:pic>
        <p:nvPicPr>
          <p:cNvPr id="326" name="Picture 3"/>
          <p:cNvPicPr/>
          <p:nvPr/>
        </p:nvPicPr>
        <p:blipFill>
          <a:blip r:embed="rId3" cstate="print"/>
          <a:stretch/>
        </p:blipFill>
        <p:spPr>
          <a:xfrm>
            <a:off x="118440" y="4352040"/>
            <a:ext cx="4777920" cy="2274120"/>
          </a:xfrm>
          <a:prstGeom prst="rect">
            <a:avLst/>
          </a:prstGeom>
          <a:ln>
            <a:noFill/>
          </a:ln>
        </p:spPr>
      </p:pic>
      <p:pic>
        <p:nvPicPr>
          <p:cNvPr id="327" name="Picture 4"/>
          <p:cNvPicPr/>
          <p:nvPr/>
        </p:nvPicPr>
        <p:blipFill>
          <a:blip r:embed="rId4" cstate="print"/>
          <a:stretch/>
        </p:blipFill>
        <p:spPr>
          <a:xfrm>
            <a:off x="5879160" y="4892400"/>
            <a:ext cx="2766600" cy="187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609480" y="338400"/>
            <a:ext cx="10970280" cy="12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Voie professionnelle</a:t>
            </a:r>
            <a:endParaRPr lang="fr-FR" sz="5300" b="0" strike="noStrike" spc="-1"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902160" y="2646000"/>
            <a:ext cx="5094360" cy="639000"/>
          </a:xfrm>
          <a:prstGeom prst="rect">
            <a:avLst/>
          </a:prstGeom>
          <a:gradFill rotWithShape="0">
            <a:gsLst>
              <a:gs pos="0">
                <a:srgbClr val="A4F4F0"/>
              </a:gs>
              <a:gs pos="100000">
                <a:srgbClr val="42DED8"/>
              </a:gs>
            </a:gsLst>
            <a:lin ang="5400000"/>
          </a:gradFill>
          <a:ln w="9360">
            <a:noFill/>
          </a:ln>
          <a:effectLst>
            <a:outerShdw dist="28080" dir="5400000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fr-FR" sz="3200" b="1" strike="noStrike" spc="-1">
                <a:solidFill>
                  <a:srgbClr val="000000"/>
                </a:solidFill>
                <a:latin typeface="Candara"/>
                <a:ea typeface="DejaVu Sans"/>
              </a:rPr>
              <a:t>CAP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902880" y="3573720"/>
            <a:ext cx="5091840" cy="36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Autofit/>
          </a:bodyPr>
          <a:lstStyle/>
          <a:p>
            <a:pPr marL="335160" indent="-334080">
              <a:lnSpc>
                <a:spcPct val="100000"/>
              </a:lnSpc>
              <a:spcBef>
                <a:spcPts val="561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800" b="0" strike="noStrike" spc="-1" dirty="0">
                <a:solidFill>
                  <a:srgbClr val="073E87"/>
                </a:solidFill>
                <a:latin typeface="Candara"/>
                <a:ea typeface="DejaVu Sans"/>
              </a:rPr>
              <a:t>2 ans après la 3ème</a:t>
            </a:r>
            <a:endParaRPr lang="fr-FR" sz="2800" b="0" strike="noStrike" spc="-1" dirty="0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561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800" b="0" strike="noStrike" spc="-1" dirty="0">
                <a:solidFill>
                  <a:srgbClr val="073E87"/>
                </a:solidFill>
                <a:latin typeface="Candara"/>
                <a:ea typeface="DejaVu Sans"/>
              </a:rPr>
              <a:t>Apprendre les bases et les techniques précises d’un métier</a:t>
            </a:r>
            <a:endParaRPr lang="fr-FR" sz="2800" b="0" strike="noStrike" spc="-1" dirty="0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561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800" b="0" strike="noStrike" spc="-1" dirty="0">
                <a:solidFill>
                  <a:srgbClr val="073E87"/>
                </a:solidFill>
                <a:latin typeface="Candara"/>
                <a:ea typeface="DejaVu Sans"/>
              </a:rPr>
              <a:t>Élèves de </a:t>
            </a:r>
            <a:r>
              <a:rPr lang="fr-FR" sz="2800" b="0" strike="noStrike" spc="-1" dirty="0" smtClean="0">
                <a:solidFill>
                  <a:srgbClr val="073E87"/>
                </a:solidFill>
                <a:latin typeface="Candara"/>
                <a:ea typeface="DejaVu Sans"/>
              </a:rPr>
              <a:t>SEGPA/ULIS </a:t>
            </a:r>
            <a:r>
              <a:rPr lang="fr-FR" sz="2800" b="0" strike="noStrike" spc="-1" dirty="0">
                <a:solidFill>
                  <a:srgbClr val="073E87"/>
                </a:solidFill>
                <a:latin typeface="Candara"/>
                <a:ea typeface="DejaVu Sans"/>
              </a:rPr>
              <a:t>prioritaires en lycée professionnel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fr-FR" sz="2800" b="0" strike="noStrike" spc="-1" dirty="0">
              <a:latin typeface="Arial"/>
            </a:endParaRPr>
          </a:p>
        </p:txBody>
      </p:sp>
      <p:sp>
        <p:nvSpPr>
          <p:cNvPr id="331" name="CustomShape 4"/>
          <p:cNvSpPr/>
          <p:nvPr/>
        </p:nvSpPr>
        <p:spPr>
          <a:xfrm>
            <a:off x="6196680" y="2646000"/>
            <a:ext cx="5094360" cy="639000"/>
          </a:xfrm>
          <a:prstGeom prst="rect">
            <a:avLst/>
          </a:prstGeom>
          <a:gradFill rotWithShape="0">
            <a:gsLst>
              <a:gs pos="0">
                <a:srgbClr val="91E8A6"/>
              </a:gs>
              <a:gs pos="100000">
                <a:srgbClr val="41BE60"/>
              </a:gs>
            </a:gsLst>
            <a:lin ang="5400000"/>
          </a:gradFill>
          <a:ln w="9360">
            <a:noFill/>
          </a:ln>
          <a:effectLst>
            <a:outerShdw dist="28080" dir="5400000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fr-FR" sz="2900" b="1" strike="noStrike" spc="-1">
                <a:solidFill>
                  <a:srgbClr val="FFFFFF"/>
                </a:solidFill>
                <a:latin typeface="Candara"/>
                <a:ea typeface="DejaVu Sans"/>
              </a:rPr>
              <a:t>BAC PRO</a:t>
            </a:r>
            <a:endParaRPr lang="fr-FR" sz="2900" b="0" strike="noStrike" spc="-1">
              <a:latin typeface="Arial"/>
            </a:endParaRPr>
          </a:p>
        </p:txBody>
      </p:sp>
      <p:sp>
        <p:nvSpPr>
          <p:cNvPr id="332" name="CustomShape 5"/>
          <p:cNvSpPr/>
          <p:nvPr/>
        </p:nvSpPr>
        <p:spPr>
          <a:xfrm>
            <a:off x="6192720" y="3573720"/>
            <a:ext cx="5094360" cy="37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Autofit/>
          </a:bodyPr>
          <a:lstStyle/>
          <a:p>
            <a:pPr marL="335160" indent="-334080">
              <a:lnSpc>
                <a:spcPct val="100000"/>
              </a:lnSpc>
              <a:spcBef>
                <a:spcPts val="561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800" b="0" strike="noStrike" spc="-1">
                <a:solidFill>
                  <a:srgbClr val="073E87"/>
                </a:solidFill>
                <a:latin typeface="Candara"/>
                <a:ea typeface="DejaVu Sans"/>
              </a:rPr>
              <a:t>3 ans après la 3</a:t>
            </a:r>
            <a:r>
              <a:rPr lang="fr-FR" sz="2800" b="0" strike="noStrike" spc="-1" baseline="30000">
                <a:solidFill>
                  <a:srgbClr val="073E87"/>
                </a:solidFill>
                <a:latin typeface="Candara"/>
                <a:ea typeface="DejaVu Sans"/>
              </a:rPr>
              <a:t>ème</a:t>
            </a:r>
            <a:endParaRPr lang="fr-FR" sz="28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561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800" b="0" strike="noStrike" spc="-1">
                <a:solidFill>
                  <a:srgbClr val="073E87"/>
                </a:solidFill>
                <a:latin typeface="Candara"/>
                <a:ea typeface="DejaVu Sans"/>
              </a:rPr>
              <a:t>Acquérir une théorie, des techniques et des compétences 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fr-FR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609480" y="338400"/>
            <a:ext cx="10970280" cy="12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Réforme de la voie professionnelle</a:t>
            </a:r>
            <a:endParaRPr lang="fr-FR" sz="5300" b="0" strike="noStrike" spc="-1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902160" y="2678760"/>
            <a:ext cx="5094360" cy="639000"/>
          </a:xfrm>
          <a:prstGeom prst="rect">
            <a:avLst/>
          </a:prstGeom>
          <a:gradFill rotWithShape="0">
            <a:gsLst>
              <a:gs pos="0">
                <a:srgbClr val="A4F4F0"/>
              </a:gs>
              <a:gs pos="100000">
                <a:srgbClr val="42DED8"/>
              </a:gs>
            </a:gsLst>
            <a:lin ang="5400000"/>
          </a:gradFill>
          <a:ln w="9360">
            <a:noFill/>
          </a:ln>
          <a:effectLst>
            <a:outerShdw dist="28080" dir="5400000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fr-FR" sz="2900" b="1" strike="noStrike" spc="-1">
                <a:solidFill>
                  <a:srgbClr val="000000"/>
                </a:solidFill>
                <a:latin typeface="Candara"/>
                <a:ea typeface="DejaVu Sans"/>
              </a:rPr>
              <a:t>CAP</a:t>
            </a:r>
            <a:endParaRPr lang="fr-FR" sz="2900" b="0" strike="noStrike" spc="-1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902880" y="3429720"/>
            <a:ext cx="5091840" cy="26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Autofit/>
          </a:bodyPr>
          <a:lstStyle/>
          <a:p>
            <a:pPr marL="335160" indent="-33408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400" b="0" strike="noStrike" spc="-1">
                <a:solidFill>
                  <a:srgbClr val="073E87"/>
                </a:solidFill>
                <a:latin typeface="Candara"/>
                <a:ea typeface="DejaVu Sans"/>
              </a:rPr>
              <a:t>1, 2 ou 3 ans pour se former </a:t>
            </a:r>
            <a:endParaRPr lang="fr-FR" sz="2400" b="0" strike="noStrike" spc="-1">
              <a:latin typeface="Arial"/>
            </a:endParaRPr>
          </a:p>
          <a:p>
            <a:pPr marL="335160" indent="-33408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400" b="0" strike="noStrike" spc="-1">
                <a:solidFill>
                  <a:srgbClr val="073E87"/>
                </a:solidFill>
                <a:latin typeface="Candara"/>
                <a:ea typeface="DejaVu Sans"/>
              </a:rPr>
              <a:t>Des parcours adaptés dans leurs durées et dans leurs modalités aux besoins des jeunes et aux attentes des professionnels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336" name="CustomShape 4"/>
          <p:cNvSpPr/>
          <p:nvPr/>
        </p:nvSpPr>
        <p:spPr>
          <a:xfrm>
            <a:off x="6196680" y="2678760"/>
            <a:ext cx="5094360" cy="639000"/>
          </a:xfrm>
          <a:prstGeom prst="rect">
            <a:avLst/>
          </a:prstGeom>
          <a:gradFill rotWithShape="0">
            <a:gsLst>
              <a:gs pos="0">
                <a:srgbClr val="91E8A6"/>
              </a:gs>
              <a:gs pos="100000">
                <a:srgbClr val="41BE60"/>
              </a:gs>
            </a:gsLst>
            <a:lin ang="5400000"/>
          </a:gradFill>
          <a:ln w="9360">
            <a:noFill/>
          </a:ln>
          <a:effectLst>
            <a:outerShdw dist="28080" dir="5400000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fr-FR" sz="2900" b="1" strike="noStrike" spc="-1">
                <a:solidFill>
                  <a:srgbClr val="FFFFFF"/>
                </a:solidFill>
                <a:latin typeface="Candara"/>
                <a:ea typeface="DejaVu Sans"/>
              </a:rPr>
              <a:t>BAC PRO</a:t>
            </a:r>
            <a:endParaRPr lang="fr-FR" sz="2900" b="0" strike="noStrike" spc="-1">
              <a:latin typeface="Arial"/>
            </a:endParaRPr>
          </a:p>
        </p:txBody>
      </p:sp>
      <p:sp>
        <p:nvSpPr>
          <p:cNvPr id="337" name="CustomShape 5"/>
          <p:cNvSpPr/>
          <p:nvPr/>
        </p:nvSpPr>
        <p:spPr>
          <a:xfrm>
            <a:off x="6192720" y="3429720"/>
            <a:ext cx="5094360" cy="26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>
            <a:noAutofit/>
          </a:bodyPr>
          <a:lstStyle/>
          <a:p>
            <a:pPr marL="335160" indent="-33408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lang="fr-FR" sz="2400" b="0" strike="noStrike" spc="-1">
                <a:solidFill>
                  <a:srgbClr val="073E87"/>
                </a:solidFill>
                <a:latin typeface="Candara"/>
                <a:ea typeface="DejaVu Sans"/>
              </a:rPr>
              <a:t>Une classe de seconde organisée par familles de métiers pour certaines formations, avec des enseignements communs pour toutes les spécialités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>
              <a:latin typeface="Arial"/>
            </a:endParaRPr>
          </a:p>
        </p:txBody>
      </p:sp>
      <p:pic>
        <p:nvPicPr>
          <p:cNvPr id="338" name="Picture 2"/>
          <p:cNvPicPr/>
          <p:nvPr/>
        </p:nvPicPr>
        <p:blipFill>
          <a:blip r:embed="rId2" cstate="print"/>
          <a:stretch/>
        </p:blipFill>
        <p:spPr>
          <a:xfrm>
            <a:off x="4943160" y="5086440"/>
            <a:ext cx="1638360" cy="163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Liste des 2des professionnelles </a:t>
            </a:r>
            <a:r>
              <a:rPr lang="fr-FR" sz="3600" dirty="0" smtClean="0"/>
              <a:t>familles de </a:t>
            </a:r>
            <a:r>
              <a:rPr lang="fr-FR" sz="3600" dirty="0"/>
              <a:t>métiers avec leurs </a:t>
            </a:r>
            <a:r>
              <a:rPr lang="fr-FR" sz="3600" dirty="0" smtClean="0"/>
              <a:t>spécialités de Bac pro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334566" y="1604880"/>
            <a:ext cx="11593288" cy="484925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0790" y="1629594"/>
            <a:ext cx="6912768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758" y="261442"/>
            <a:ext cx="8064896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609480" y="338400"/>
            <a:ext cx="10970280" cy="12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1600" tIns="55800" rIns="111600" bIns="55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300" b="0" strike="noStrike" spc="-1">
                <a:solidFill>
                  <a:srgbClr val="FFFFFF"/>
                </a:solidFill>
                <a:latin typeface="Candara"/>
                <a:ea typeface="DejaVu Sans"/>
              </a:rPr>
              <a:t>Réforme du bac professionnel</a:t>
            </a:r>
            <a:endParaRPr lang="fr-FR" sz="5300" b="0" strike="noStrike" spc="-1">
              <a:latin typeface="Arial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4511160" y="3092400"/>
            <a:ext cx="3671280" cy="759960"/>
          </a:xfrm>
          <a:prstGeom prst="rect">
            <a:avLst/>
          </a:prstGeom>
          <a:ln>
            <a:solidFill>
              <a:srgbClr val="039E9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000000"/>
                </a:solidFill>
                <a:latin typeface="Candara"/>
                <a:ea typeface="DejaVu Sans"/>
              </a:rPr>
              <a:t>Classe de 2</a:t>
            </a:r>
            <a:r>
              <a:rPr lang="fr-FR" sz="2200" b="0" strike="noStrike" spc="-1" baseline="30000">
                <a:solidFill>
                  <a:srgbClr val="000000"/>
                </a:solidFill>
                <a:latin typeface="Candara"/>
                <a:ea typeface="DejaVu Sans"/>
              </a:rPr>
              <a:t>nde</a:t>
            </a:r>
            <a:r>
              <a:rPr lang="fr-FR" sz="2200" b="0" strike="noStrike" spc="-1">
                <a:solidFill>
                  <a:srgbClr val="000000"/>
                </a:solidFill>
                <a:latin typeface="Candara"/>
                <a:ea typeface="DejaVu Sans"/>
              </a:rPr>
              <a:t> pro avec enseignements communs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9479520" y="3094920"/>
            <a:ext cx="2375280" cy="424800"/>
          </a:xfrm>
          <a:prstGeom prst="rect">
            <a:avLst/>
          </a:prstGeom>
          <a:ln>
            <a:solidFill>
              <a:srgbClr val="039E9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000000"/>
                </a:solidFill>
                <a:latin typeface="Candara"/>
                <a:ea typeface="DejaVu Sans"/>
              </a:rPr>
              <a:t>1</a:t>
            </a:r>
            <a:r>
              <a:rPr lang="fr-FR" sz="2200" b="0" strike="noStrike" spc="-1" baseline="30000">
                <a:solidFill>
                  <a:srgbClr val="000000"/>
                </a:solidFill>
                <a:latin typeface="Candara"/>
                <a:ea typeface="DejaVu Sans"/>
              </a:rPr>
              <a:t>ère</a:t>
            </a:r>
            <a:r>
              <a:rPr lang="fr-FR" sz="2200" b="0" strike="noStrike" spc="-1">
                <a:solidFill>
                  <a:srgbClr val="000000"/>
                </a:solidFill>
                <a:latin typeface="Candara"/>
                <a:ea typeface="DejaVu Sans"/>
              </a:rPr>
              <a:t> pro spécifique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343" name="CustomShape 4"/>
          <p:cNvSpPr/>
          <p:nvPr/>
        </p:nvSpPr>
        <p:spPr>
          <a:xfrm>
            <a:off x="334440" y="2943000"/>
            <a:ext cx="3095280" cy="1095120"/>
          </a:xfrm>
          <a:prstGeom prst="rect">
            <a:avLst/>
          </a:prstGeom>
          <a:ln>
            <a:solidFill>
              <a:srgbClr val="039E9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000000"/>
                </a:solidFill>
                <a:latin typeface="Candara"/>
                <a:ea typeface="DejaVu Sans"/>
              </a:rPr>
              <a:t>Je choisis un Bac pro faisant parti d’une famille de métier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344" name="CustomShape 5"/>
          <p:cNvSpPr/>
          <p:nvPr/>
        </p:nvSpPr>
        <p:spPr>
          <a:xfrm>
            <a:off x="334440" y="4654080"/>
            <a:ext cx="2724120" cy="1430280"/>
          </a:xfrm>
          <a:prstGeom prst="rect">
            <a:avLst/>
          </a:prstGeom>
          <a:ln>
            <a:solidFill>
              <a:srgbClr val="B68B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000000"/>
                </a:solidFill>
                <a:latin typeface="Candara"/>
                <a:ea typeface="DejaVu Sans"/>
              </a:rPr>
              <a:t>Je choisis un Bac pro ne faisant pas parti d’une famille de métier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345" name="CustomShape 6"/>
          <p:cNvSpPr/>
          <p:nvPr/>
        </p:nvSpPr>
        <p:spPr>
          <a:xfrm>
            <a:off x="4511160" y="4654080"/>
            <a:ext cx="3743280" cy="424800"/>
          </a:xfrm>
          <a:prstGeom prst="rect">
            <a:avLst/>
          </a:prstGeom>
          <a:ln>
            <a:solidFill>
              <a:srgbClr val="B68B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000000"/>
                </a:solidFill>
                <a:latin typeface="Candara"/>
                <a:ea typeface="DejaVu Sans"/>
              </a:rPr>
              <a:t>Classe de 2</a:t>
            </a:r>
            <a:r>
              <a:rPr lang="fr-FR" sz="2200" b="0" strike="noStrike" spc="-1" baseline="30000">
                <a:solidFill>
                  <a:srgbClr val="000000"/>
                </a:solidFill>
                <a:latin typeface="Candara"/>
                <a:ea typeface="DejaVu Sans"/>
              </a:rPr>
              <a:t>nde</a:t>
            </a:r>
            <a:r>
              <a:rPr lang="fr-FR" sz="2200" b="0" strike="noStrike" spc="-1">
                <a:solidFill>
                  <a:srgbClr val="000000"/>
                </a:solidFill>
                <a:latin typeface="Candara"/>
                <a:ea typeface="DejaVu Sans"/>
              </a:rPr>
              <a:t> pro spécifique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346" name="CustomShape 7"/>
          <p:cNvSpPr/>
          <p:nvPr/>
        </p:nvSpPr>
        <p:spPr>
          <a:xfrm>
            <a:off x="9551520" y="4654080"/>
            <a:ext cx="2303280" cy="424800"/>
          </a:xfrm>
          <a:prstGeom prst="rect">
            <a:avLst/>
          </a:prstGeom>
          <a:ln>
            <a:solidFill>
              <a:srgbClr val="B68B24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0" strike="noStrike" spc="-1">
                <a:solidFill>
                  <a:srgbClr val="000000"/>
                </a:solidFill>
                <a:latin typeface="Candara"/>
                <a:ea typeface="DejaVu Sans"/>
              </a:rPr>
              <a:t>1</a:t>
            </a:r>
            <a:r>
              <a:rPr lang="fr-FR" sz="2200" b="0" strike="noStrike" spc="-1" baseline="30000">
                <a:solidFill>
                  <a:srgbClr val="000000"/>
                </a:solidFill>
                <a:latin typeface="Candara"/>
                <a:ea typeface="DejaVu Sans"/>
              </a:rPr>
              <a:t>ère</a:t>
            </a:r>
            <a:r>
              <a:rPr lang="fr-FR" sz="2200" b="0" strike="noStrike" spc="-1">
                <a:solidFill>
                  <a:srgbClr val="000000"/>
                </a:solidFill>
                <a:latin typeface="Candara"/>
                <a:ea typeface="DejaVu Sans"/>
              </a:rPr>
              <a:t> pro spécifique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347" name="CustomShape 8"/>
          <p:cNvSpPr/>
          <p:nvPr/>
        </p:nvSpPr>
        <p:spPr>
          <a:xfrm>
            <a:off x="7967520" y="3310560"/>
            <a:ext cx="1438920" cy="33444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CustomShape 9"/>
          <p:cNvSpPr/>
          <p:nvPr/>
        </p:nvSpPr>
        <p:spPr>
          <a:xfrm>
            <a:off x="8047800" y="4678560"/>
            <a:ext cx="1438920" cy="33444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10"/>
          <p:cNvSpPr/>
          <p:nvPr/>
        </p:nvSpPr>
        <p:spPr>
          <a:xfrm>
            <a:off x="7751520" y="2421720"/>
            <a:ext cx="215928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200" b="1" strike="noStrike" spc="-1">
                <a:solidFill>
                  <a:srgbClr val="FF0000"/>
                </a:solidFill>
                <a:latin typeface="Candara"/>
                <a:ea typeface="DejaVu Sans"/>
              </a:rPr>
              <a:t>Choix d’une spécialité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350" name="CustomShape 11"/>
          <p:cNvSpPr/>
          <p:nvPr/>
        </p:nvSpPr>
        <p:spPr>
          <a:xfrm>
            <a:off x="2926800" y="3310560"/>
            <a:ext cx="1438920" cy="33444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CustomShape 12"/>
          <p:cNvSpPr/>
          <p:nvPr/>
        </p:nvSpPr>
        <p:spPr>
          <a:xfrm>
            <a:off x="2998800" y="4709880"/>
            <a:ext cx="1438920" cy="334440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13"/>
          <p:cNvSpPr/>
          <p:nvPr/>
        </p:nvSpPr>
        <p:spPr>
          <a:xfrm>
            <a:off x="1306800" y="4149720"/>
            <a:ext cx="68292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200" b="1" strike="noStrike" spc="-1">
                <a:solidFill>
                  <a:srgbClr val="FF0000"/>
                </a:solidFill>
                <a:latin typeface="Candara"/>
                <a:ea typeface="DejaVu Sans"/>
              </a:rPr>
              <a:t>OU</a:t>
            </a:r>
            <a:endParaRPr lang="fr-F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2"/>
          <p:cNvPicPr/>
          <p:nvPr/>
        </p:nvPicPr>
        <p:blipFill>
          <a:blip r:embed="rId2" cstate="print"/>
          <a:stretch/>
        </p:blipFill>
        <p:spPr>
          <a:xfrm>
            <a:off x="4535280" y="2925720"/>
            <a:ext cx="3070800" cy="1404000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softEdge rad="31750"/>
          </a:effectLst>
        </p:spPr>
      </p:pic>
      <p:sp>
        <p:nvSpPr>
          <p:cNvPr id="354" name="CustomShape 1"/>
          <p:cNvSpPr/>
          <p:nvPr/>
        </p:nvSpPr>
        <p:spPr>
          <a:xfrm>
            <a:off x="550440" y="1413720"/>
            <a:ext cx="3959280" cy="46072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6A852"/>
              </a:gs>
              <a:gs pos="100000">
                <a:srgbClr val="47DA6B"/>
              </a:gs>
            </a:gsLst>
            <a:lin ang="16200000"/>
          </a:gradFill>
          <a:ln>
            <a:noFill/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355" name="CustomShape 2"/>
          <p:cNvSpPr/>
          <p:nvPr/>
        </p:nvSpPr>
        <p:spPr>
          <a:xfrm>
            <a:off x="550440" y="2637720"/>
            <a:ext cx="295128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1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lang="fr-FR" sz="2800" b="0" strike="noStrike" spc="-1">
                <a:solidFill>
                  <a:srgbClr val="FFFFFF"/>
                </a:solidFill>
                <a:latin typeface="Candara"/>
                <a:ea typeface="DejaVu Sans"/>
              </a:rPr>
              <a:t>Statut scolaire (lycéen-ne)</a:t>
            </a:r>
            <a:endParaRPr lang="fr-FR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lang="fr-FR" sz="2800" b="0" strike="noStrike" spc="-1">
                <a:solidFill>
                  <a:srgbClr val="FFFFFF"/>
                </a:solidFill>
                <a:latin typeface="Candara"/>
                <a:ea typeface="DejaVu Sans"/>
              </a:rPr>
              <a:t>Voie initiale</a:t>
            </a:r>
            <a:endParaRPr lang="fr-FR" sz="28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lang="fr-FR" sz="2800" b="0" strike="noStrike" spc="-1">
                <a:solidFill>
                  <a:srgbClr val="FFFFFF"/>
                </a:solidFill>
                <a:latin typeface="Candara"/>
                <a:ea typeface="DejaVu Sans"/>
              </a:rPr>
              <a:t>Au lycée professionnel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7535520" y="1485720"/>
            <a:ext cx="3959280" cy="4391280"/>
          </a:xfrm>
          <a:prstGeom prst="leftArrow">
            <a:avLst>
              <a:gd name="adj1" fmla="val 50000"/>
              <a:gd name="adj2" fmla="val 50000"/>
            </a:avLst>
          </a:prstGeom>
          <a:ln>
            <a:noFill/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7" name="CustomShape 4"/>
          <p:cNvSpPr/>
          <p:nvPr/>
        </p:nvSpPr>
        <p:spPr>
          <a:xfrm>
            <a:off x="8039520" y="2765880"/>
            <a:ext cx="3455280" cy="179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6120" algn="r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lang="fr-FR" sz="2800" b="0" strike="noStrike" spc="-1">
                <a:solidFill>
                  <a:srgbClr val="FFFFFF"/>
                </a:solidFill>
                <a:latin typeface="Candara"/>
                <a:ea typeface="DejaVu Sans"/>
              </a:rPr>
              <a:t>Statut d’apprenti</a:t>
            </a:r>
            <a:endParaRPr lang="fr-FR" sz="2800" b="0" strike="noStrike" spc="-1">
              <a:latin typeface="Arial"/>
            </a:endParaRPr>
          </a:p>
          <a:p>
            <a:pPr marL="457200" indent="-456120" algn="r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lang="fr-FR" sz="2800" b="0" strike="noStrike" spc="-1">
                <a:solidFill>
                  <a:srgbClr val="FFFFFF"/>
                </a:solidFill>
                <a:latin typeface="Candara"/>
                <a:ea typeface="DejaVu Sans"/>
              </a:rPr>
              <a:t>Voie de l’apprentissage</a:t>
            </a:r>
            <a:endParaRPr lang="fr-FR" sz="2800" b="0" strike="noStrike" spc="-1">
              <a:latin typeface="Arial"/>
            </a:endParaRPr>
          </a:p>
          <a:p>
            <a:pPr marL="457200" indent="-456120" algn="r">
              <a:lnSpc>
                <a:spcPct val="100000"/>
              </a:lnSpc>
              <a:buClr>
                <a:srgbClr val="FFFFFF"/>
              </a:buClr>
              <a:buFont typeface="Courier New"/>
              <a:buChar char="o"/>
            </a:pPr>
            <a:r>
              <a:rPr lang="fr-FR" sz="2800" b="0" strike="noStrike" spc="-1">
                <a:solidFill>
                  <a:srgbClr val="FFFFFF"/>
                </a:solidFill>
                <a:latin typeface="Candara"/>
                <a:ea typeface="DejaVu Sans"/>
              </a:rPr>
              <a:t>Au CFA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58" name="CustomShape 5"/>
          <p:cNvSpPr/>
          <p:nvPr/>
        </p:nvSpPr>
        <p:spPr>
          <a:xfrm>
            <a:off x="4799160" y="1485720"/>
            <a:ext cx="2375280" cy="143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200" b="1" strike="noStrike" spc="-1">
                <a:solidFill>
                  <a:srgbClr val="FF0000"/>
                </a:solidFill>
                <a:latin typeface="Candara"/>
                <a:ea typeface="DejaVu Sans"/>
              </a:rPr>
              <a:t>2 statuts en voie professionnelle = </a:t>
            </a:r>
            <a:endParaRPr lang="fr-FR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200" b="1" strike="noStrike" spc="-1">
                <a:solidFill>
                  <a:srgbClr val="FF0000"/>
                </a:solidFill>
                <a:latin typeface="Candara"/>
                <a:ea typeface="DejaVu Sans"/>
              </a:rPr>
              <a:t>2 façons d’apprendre</a:t>
            </a:r>
            <a:endParaRPr lang="fr-F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1269</TotalTime>
  <Words>846</Words>
  <Application>Microsoft Office PowerPoint</Application>
  <PresentationFormat>Personnalisé</PresentationFormat>
  <Paragraphs>132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Office Theme</vt:lpstr>
      <vt:lpstr>Office Theme</vt:lpstr>
      <vt:lpstr>Office Theme</vt:lpstr>
      <vt:lpstr>Office Theme</vt:lpstr>
      <vt:lpstr>Office Theme</vt:lpstr>
      <vt:lpstr>Présentation PowerPoint</vt:lpstr>
      <vt:lpstr>Après la 3e</vt:lpstr>
      <vt:lpstr>Présentation PowerPoint</vt:lpstr>
      <vt:lpstr>Présentation PowerPoint</vt:lpstr>
      <vt:lpstr>Présentation PowerPoint</vt:lpstr>
      <vt:lpstr>Liste des 2des professionnelles familles de métiers avec leurs spécialités de Bac pro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L’orientation post-3ème</dc:title>
  <dc:creator>Elodie</dc:creator>
  <cp:lastModifiedBy>barat</cp:lastModifiedBy>
  <cp:revision>125</cp:revision>
  <dcterms:created xsi:type="dcterms:W3CDTF">2018-12-07T12:54:22Z</dcterms:created>
  <dcterms:modified xsi:type="dcterms:W3CDTF">2021-09-27T07:19:10Z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